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8" r:id="rId4"/>
    <p:sldId id="259" r:id="rId5"/>
    <p:sldId id="300" r:id="rId6"/>
    <p:sldId id="301" r:id="rId7"/>
    <p:sldId id="302" r:id="rId8"/>
    <p:sldId id="303"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7" r:id="rId33"/>
    <p:sldId id="328" r:id="rId34"/>
    <p:sldId id="329" r:id="rId35"/>
    <p:sldId id="330" r:id="rId36"/>
    <p:sldId id="29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8513" autoAdjust="0"/>
  </p:normalViewPr>
  <p:slideViewPr>
    <p:cSldViewPr snapToGrid="0">
      <p:cViewPr varScale="1">
        <p:scale>
          <a:sx n="90" d="100"/>
          <a:sy n="90" d="100"/>
        </p:scale>
        <p:origin x="1332" y="78"/>
      </p:cViewPr>
      <p:guideLst/>
    </p:cSldViewPr>
  </p:slideViewPr>
  <p:notesTextViewPr>
    <p:cViewPr>
      <p:scale>
        <a:sx n="1" d="1"/>
        <a:sy n="1" d="1"/>
      </p:scale>
      <p:origin x="0" y="-116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7900A-5984-4627-90CC-DA4A16B17B42}" type="datetimeFigureOut">
              <a:rPr lang="en-US" smtClean="0"/>
              <a:t>6/5/2020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031FE-F148-41F2-AA91-6C6E1601A8AB}" type="slidenum">
              <a:rPr lang="en-US" smtClean="0"/>
              <a:t>‹#›</a:t>
            </a:fld>
            <a:endParaRPr lang="en-US"/>
          </a:p>
        </p:txBody>
      </p:sp>
    </p:spTree>
    <p:extLst>
      <p:ext uri="{BB962C8B-B14F-4D97-AF65-F5344CB8AC3E}">
        <p14:creationId xmlns:p14="http://schemas.microsoft.com/office/powerpoint/2010/main" val="2224135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are actors? No,</a:t>
            </a:r>
            <a:r>
              <a:rPr lang="en-US" baseline="0" dirty="0"/>
              <a:t> not these folks….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5</a:t>
            </a:fld>
            <a:endParaRPr lang="en-US"/>
          </a:p>
        </p:txBody>
      </p:sp>
    </p:spTree>
    <p:extLst>
      <p:ext uri="{BB962C8B-B14F-4D97-AF65-F5344CB8AC3E}">
        <p14:creationId xmlns:p14="http://schemas.microsoft.com/office/powerpoint/2010/main" val="4189357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each philosopher decides to eat</a:t>
            </a:r>
            <a:r>
              <a:rPr lang="en-US" baseline="0" dirty="0"/>
              <a:t> and they grab the fork on their right, then how can they ever eat? They’ll starve!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14</a:t>
            </a:fld>
            <a:endParaRPr lang="en-US"/>
          </a:p>
        </p:txBody>
      </p:sp>
    </p:spTree>
    <p:extLst>
      <p:ext uri="{BB962C8B-B14F-4D97-AF65-F5344CB8AC3E}">
        <p14:creationId xmlns:p14="http://schemas.microsoft.com/office/powerpoint/2010/main" val="1739770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use a</a:t>
            </a:r>
            <a:r>
              <a:rPr lang="en-US" baseline="0" dirty="0"/>
              <a:t> mediator, like a waiter. The diners ask for forks via the waiter, and the waiter decides who gets which forks. After the diner has eaten, they put a fork (or forks) down, and the waiter will mediate who gets the fork.</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15</a:t>
            </a:fld>
            <a:endParaRPr lang="en-US"/>
          </a:p>
        </p:txBody>
      </p:sp>
    </p:spTree>
    <p:extLst>
      <p:ext uri="{BB962C8B-B14F-4D97-AF65-F5344CB8AC3E}">
        <p14:creationId xmlns:p14="http://schemas.microsoft.com/office/powerpoint/2010/main" val="296543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life isn’t that simple! Let’s say we had a bunch of tables</a:t>
            </a:r>
            <a:r>
              <a:rPr lang="en-US" baseline="0" dirty="0"/>
              <a:t> all being served in a restaurant…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16</a:t>
            </a:fld>
            <a:endParaRPr lang="en-US"/>
          </a:p>
        </p:txBody>
      </p:sp>
    </p:spTree>
    <p:extLst>
      <p:ext uri="{BB962C8B-B14F-4D97-AF65-F5344CB8AC3E}">
        <p14:creationId xmlns:p14="http://schemas.microsoft.com/office/powerpoint/2010/main" val="705485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restaurant</a:t>
            </a:r>
            <a:r>
              <a:rPr lang="en-US" baseline="0" dirty="0"/>
              <a:t> needs to coordinate with food and alcohol deliveries…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17</a:t>
            </a:fld>
            <a:endParaRPr lang="en-US"/>
          </a:p>
        </p:txBody>
      </p:sp>
    </p:spTree>
    <p:extLst>
      <p:ext uri="{BB962C8B-B14F-4D97-AF65-F5344CB8AC3E}">
        <p14:creationId xmlns:p14="http://schemas.microsoft.com/office/powerpoint/2010/main" val="3943411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that restaurant is owned by an owner that has multiple restaurants in a state. The coordination can really start to add up!</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18</a:t>
            </a:fld>
            <a:endParaRPr lang="en-US"/>
          </a:p>
        </p:txBody>
      </p:sp>
    </p:spTree>
    <p:extLst>
      <p:ext uri="{BB962C8B-B14F-4D97-AF65-F5344CB8AC3E}">
        <p14:creationId xmlns:p14="http://schemas.microsoft.com/office/powerpoint/2010/main" val="723943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video games for a bit….specifically, Halo4 and Halo5. Supporting multiplayer games with</a:t>
            </a:r>
            <a:r>
              <a:rPr lang="en-US" baseline="0" dirty="0"/>
              <a:t> hundreds of thousands of gamers takes a lot of server work to pull it off with little to no noticeable lag and quick lobby match and start-up times. Also, capturing game statistics, providing video content, that’s all part of a modern professional gaming experience.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19</a:t>
            </a:fld>
            <a:endParaRPr lang="en-US"/>
          </a:p>
        </p:txBody>
      </p:sp>
    </p:spTree>
    <p:extLst>
      <p:ext uri="{BB962C8B-B14F-4D97-AF65-F5344CB8AC3E}">
        <p14:creationId xmlns:p14="http://schemas.microsoft.com/office/powerpoint/2010/main" val="4075320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a:t>
            </a:r>
            <a:r>
              <a:rPr lang="en-US" baseline="0" dirty="0"/>
              <a:t> snapshot of my gaming statistics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20</a:t>
            </a:fld>
            <a:endParaRPr lang="en-US"/>
          </a:p>
        </p:txBody>
      </p:sp>
    </p:spTree>
    <p:extLst>
      <p:ext uri="{BB962C8B-B14F-4D97-AF65-F5344CB8AC3E}">
        <p14:creationId xmlns:p14="http://schemas.microsoft.com/office/powerpoint/2010/main" val="3613388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a:t>
            </a:r>
            <a:r>
              <a:rPr lang="en-US" baseline="0" dirty="0"/>
              <a:t> snapshot of my gaming statistics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21</a:t>
            </a:fld>
            <a:endParaRPr lang="en-US"/>
          </a:p>
        </p:txBody>
      </p:sp>
    </p:spTree>
    <p:extLst>
      <p:ext uri="{BB962C8B-B14F-4D97-AF65-F5344CB8AC3E}">
        <p14:creationId xmlns:p14="http://schemas.microsoft.com/office/powerpoint/2010/main" val="3149254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are some Halo 5 beta statistics … 6 BILLION shots fired! They</a:t>
            </a:r>
            <a:r>
              <a:rPr lang="en-US" baseline="0" dirty="0"/>
              <a:t> know exactly how many shots were done, that’s amazing!</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22</a:t>
            </a:fld>
            <a:endParaRPr lang="en-US"/>
          </a:p>
        </p:txBody>
      </p:sp>
    </p:spTree>
    <p:extLst>
      <p:ext uri="{BB962C8B-B14F-4D97-AF65-F5344CB8AC3E}">
        <p14:creationId xmlns:p14="http://schemas.microsoft.com/office/powerpoint/2010/main" val="204524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Orleans is an</a:t>
            </a:r>
            <a:r>
              <a:rPr lang="en-US" baseline="0" dirty="0"/>
              <a:t> actor-based framework that powers the Halo platform.</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23</a:t>
            </a:fld>
            <a:endParaRPr lang="en-US"/>
          </a:p>
        </p:txBody>
      </p:sp>
    </p:spTree>
    <p:extLst>
      <p:ext uri="{BB962C8B-B14F-4D97-AF65-F5344CB8AC3E}">
        <p14:creationId xmlns:p14="http://schemas.microsoft.com/office/powerpoint/2010/main" val="3061713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a:t>
            </a:r>
            <a:r>
              <a:rPr lang="en-US" baseline="0" dirty="0"/>
              <a:t> Well, physics is. That’s what inspired Carl Hewitt to create the actor model for programming: “the actor model was inspired by physics, including general relativity and quantum mechanics” - https://en.wikipedia.org/wiki/Actor_model#History</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6</a:t>
            </a:fld>
            <a:endParaRPr lang="en-US"/>
          </a:p>
        </p:txBody>
      </p:sp>
    </p:spTree>
    <p:extLst>
      <p:ext uri="{BB962C8B-B14F-4D97-AF65-F5344CB8AC3E}">
        <p14:creationId xmlns:p14="http://schemas.microsoft.com/office/powerpoint/2010/main" val="2254966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high-level overview of their architecture. Notice</a:t>
            </a:r>
            <a:r>
              <a:rPr lang="en-US" baseline="0" dirty="0"/>
              <a:t> the hexagons – that’s where their actors live, monitoring game play, user statistics, and so on.</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24</a:t>
            </a:fld>
            <a:endParaRPr lang="en-US"/>
          </a:p>
        </p:txBody>
      </p:sp>
    </p:spTree>
    <p:extLst>
      <p:ext uri="{BB962C8B-B14F-4D97-AF65-F5344CB8AC3E}">
        <p14:creationId xmlns:p14="http://schemas.microsoft.com/office/powerpoint/2010/main" val="1409243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takeaways about Orleans.</a:t>
            </a:r>
          </a:p>
        </p:txBody>
      </p:sp>
      <p:sp>
        <p:nvSpPr>
          <p:cNvPr id="4" name="Slide Number Placeholder 3"/>
          <p:cNvSpPr>
            <a:spLocks noGrp="1"/>
          </p:cNvSpPr>
          <p:nvPr>
            <p:ph type="sldNum" sz="quarter" idx="5"/>
          </p:nvPr>
        </p:nvSpPr>
        <p:spPr/>
        <p:txBody>
          <a:bodyPr/>
          <a:lstStyle/>
          <a:p>
            <a:fld id="{DE7031FE-F148-41F2-AA91-6C6E1601A8AB}" type="slidenum">
              <a:rPr lang="en-US" smtClean="0"/>
              <a:t>25</a:t>
            </a:fld>
            <a:endParaRPr lang="en-US"/>
          </a:p>
        </p:txBody>
      </p:sp>
    </p:spTree>
    <p:extLst>
      <p:ext uri="{BB962C8B-B14F-4D97-AF65-F5344CB8AC3E}">
        <p14:creationId xmlns:p14="http://schemas.microsoft.com/office/powerpoint/2010/main" val="1575972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way to get a reference</a:t>
            </a:r>
            <a:r>
              <a:rPr lang="en-US" baseline="0" dirty="0"/>
              <a:t> to a grain. This is an opaque “virtual” reference to a grain</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26</a:t>
            </a:fld>
            <a:endParaRPr lang="en-US"/>
          </a:p>
        </p:txBody>
      </p:sp>
    </p:spTree>
    <p:extLst>
      <p:ext uri="{BB962C8B-B14F-4D97-AF65-F5344CB8AC3E}">
        <p14:creationId xmlns:p14="http://schemas.microsoft.com/office/powerpoint/2010/main" val="14122540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grain lifecycle</a:t>
            </a:r>
          </a:p>
        </p:txBody>
      </p:sp>
      <p:sp>
        <p:nvSpPr>
          <p:cNvPr id="4" name="Slide Number Placeholder 3"/>
          <p:cNvSpPr>
            <a:spLocks noGrp="1"/>
          </p:cNvSpPr>
          <p:nvPr>
            <p:ph type="sldNum" sz="quarter" idx="5"/>
          </p:nvPr>
        </p:nvSpPr>
        <p:spPr/>
        <p:txBody>
          <a:bodyPr/>
          <a:lstStyle/>
          <a:p>
            <a:fld id="{DE7031FE-F148-41F2-AA91-6C6E1601A8AB}" type="slidenum">
              <a:rPr lang="en-US" smtClean="0"/>
              <a:t>27</a:t>
            </a:fld>
            <a:endParaRPr lang="en-US"/>
          </a:p>
        </p:txBody>
      </p:sp>
    </p:spTree>
    <p:extLst>
      <p:ext uri="{BB962C8B-B14F-4D97-AF65-F5344CB8AC3E}">
        <p14:creationId xmlns:p14="http://schemas.microsoft.com/office/powerpoint/2010/main" val="649890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Here’s a simple diagram showing how this works.</a:t>
            </a:r>
          </a:p>
        </p:txBody>
      </p:sp>
      <p:sp>
        <p:nvSpPr>
          <p:cNvPr id="4" name="Slide Number Placeholder 3"/>
          <p:cNvSpPr>
            <a:spLocks noGrp="1"/>
          </p:cNvSpPr>
          <p:nvPr>
            <p:ph type="sldNum" sz="quarter" idx="5"/>
          </p:nvPr>
        </p:nvSpPr>
        <p:spPr/>
        <p:txBody>
          <a:bodyPr/>
          <a:lstStyle/>
          <a:p>
            <a:fld id="{DE7031FE-F148-41F2-AA91-6C6E1601A8AB}" type="slidenum">
              <a:rPr lang="en-US" smtClean="0"/>
              <a:t>28</a:t>
            </a:fld>
            <a:endParaRPr lang="en-US"/>
          </a:p>
        </p:txBody>
      </p:sp>
    </p:spTree>
    <p:extLst>
      <p:ext uri="{BB962C8B-B14F-4D97-AF65-F5344CB8AC3E}">
        <p14:creationId xmlns:p14="http://schemas.microsoft.com/office/powerpoint/2010/main" val="651160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Also, grains in Orleans work differently than the traditional actor model. They’re “virtual” actors. From a front-end perspective, an actor is always addressable. If an actor throws an exception, it doesn’t automatically die, it just serializes it to the front-end caller. However, if a silo goes down, it’s the responsibility of Orleans to ensure those actors were deactivated properly and are now available in another silo.</a:t>
            </a:r>
          </a:p>
        </p:txBody>
      </p:sp>
      <p:sp>
        <p:nvSpPr>
          <p:cNvPr id="4" name="Slide Number Placeholder 3"/>
          <p:cNvSpPr>
            <a:spLocks noGrp="1"/>
          </p:cNvSpPr>
          <p:nvPr>
            <p:ph type="sldNum" sz="quarter" idx="5"/>
          </p:nvPr>
        </p:nvSpPr>
        <p:spPr/>
        <p:txBody>
          <a:bodyPr/>
          <a:lstStyle/>
          <a:p>
            <a:fld id="{DE7031FE-F148-41F2-AA91-6C6E1601A8AB}" type="slidenum">
              <a:rPr lang="en-US" smtClean="0"/>
              <a:t>29</a:t>
            </a:fld>
            <a:endParaRPr lang="en-US"/>
          </a:p>
        </p:txBody>
      </p:sp>
    </p:spTree>
    <p:extLst>
      <p:ext uri="{BB962C8B-B14F-4D97-AF65-F5344CB8AC3E}">
        <p14:creationId xmlns:p14="http://schemas.microsoft.com/office/powerpoint/2010/main" val="2338089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t>
            </a:r>
            <a:r>
              <a:rPr lang="en-US" baseline="0" dirty="0"/>
              <a:t> in Orleans is pretty straightforward. Just use constructor injection</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30</a:t>
            </a:fld>
            <a:endParaRPr lang="en-US"/>
          </a:p>
        </p:txBody>
      </p:sp>
    </p:spTree>
    <p:extLst>
      <p:ext uri="{BB962C8B-B14F-4D97-AF65-F5344CB8AC3E}">
        <p14:creationId xmlns:p14="http://schemas.microsoft.com/office/powerpoint/2010/main" val="966069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 is natural in Orleans. Just</a:t>
            </a:r>
            <a:r>
              <a:rPr lang="en-US" baseline="0" dirty="0"/>
              <a:t> make sure all your methods on the grain interfaces are asynchronous by design</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31</a:t>
            </a:fld>
            <a:endParaRPr lang="en-US"/>
          </a:p>
        </p:txBody>
      </p:sp>
    </p:spTree>
    <p:extLst>
      <p:ext uri="{BB962C8B-B14F-4D97-AF65-F5344CB8AC3E}">
        <p14:creationId xmlns:p14="http://schemas.microsoft.com/office/powerpoint/2010/main" val="3464120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has a number of new and/or breaking features.</a:t>
            </a:r>
          </a:p>
        </p:txBody>
      </p:sp>
      <p:sp>
        <p:nvSpPr>
          <p:cNvPr id="4" name="Slide Number Placeholder 3"/>
          <p:cNvSpPr>
            <a:spLocks noGrp="1"/>
          </p:cNvSpPr>
          <p:nvPr>
            <p:ph type="sldNum" sz="quarter" idx="5"/>
          </p:nvPr>
        </p:nvSpPr>
        <p:spPr/>
        <p:txBody>
          <a:bodyPr/>
          <a:lstStyle/>
          <a:p>
            <a:fld id="{DE7031FE-F148-41F2-AA91-6C6E1601A8AB}" type="slidenum">
              <a:rPr lang="en-US" smtClean="0"/>
              <a:t>32</a:t>
            </a:fld>
            <a:endParaRPr lang="en-US"/>
          </a:p>
        </p:txBody>
      </p:sp>
    </p:spTree>
    <p:extLst>
      <p:ext uri="{BB962C8B-B14F-4D97-AF65-F5344CB8AC3E}">
        <p14:creationId xmlns:p14="http://schemas.microsoft.com/office/powerpoint/2010/main" val="2587664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demos that I’m going to do are based on a key logger. It’s a simple way to generate LOTS of data, and it’s actually applicable to the real world.</a:t>
            </a:r>
          </a:p>
        </p:txBody>
      </p:sp>
      <p:sp>
        <p:nvSpPr>
          <p:cNvPr id="4" name="Slide Number Placeholder 3"/>
          <p:cNvSpPr>
            <a:spLocks noGrp="1"/>
          </p:cNvSpPr>
          <p:nvPr>
            <p:ph type="sldNum" sz="quarter" idx="5"/>
          </p:nvPr>
        </p:nvSpPr>
        <p:spPr/>
        <p:txBody>
          <a:bodyPr/>
          <a:lstStyle/>
          <a:p>
            <a:fld id="{DE7031FE-F148-41F2-AA91-6C6E1601A8AB}" type="slidenum">
              <a:rPr lang="en-US" smtClean="0"/>
              <a:t>33</a:t>
            </a:fld>
            <a:endParaRPr lang="en-US"/>
          </a:p>
        </p:txBody>
      </p:sp>
    </p:spTree>
    <p:extLst>
      <p:ext uri="{BB962C8B-B14F-4D97-AF65-F5344CB8AC3E}">
        <p14:creationId xmlns:p14="http://schemas.microsoft.com/office/powerpoint/2010/main" val="4059840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was done in 1973. </a:t>
            </a:r>
            <a:r>
              <a:rPr lang="en-US" baseline="0" dirty="0"/>
              <a:t>(All the good ideas were done a while ago, the hardware just needed to keep up)</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7</a:t>
            </a:fld>
            <a:endParaRPr lang="en-US"/>
          </a:p>
        </p:txBody>
      </p:sp>
    </p:spTree>
    <p:extLst>
      <p:ext uri="{BB962C8B-B14F-4D97-AF65-F5344CB8AC3E}">
        <p14:creationId xmlns:p14="http://schemas.microsoft.com/office/powerpoint/2010/main" val="34272665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is a little complicated, but….here’s the layout.</a:t>
            </a:r>
          </a:p>
        </p:txBody>
      </p:sp>
      <p:sp>
        <p:nvSpPr>
          <p:cNvPr id="4" name="Slide Number Placeholder 3"/>
          <p:cNvSpPr>
            <a:spLocks noGrp="1"/>
          </p:cNvSpPr>
          <p:nvPr>
            <p:ph type="sldNum" sz="quarter" idx="5"/>
          </p:nvPr>
        </p:nvSpPr>
        <p:spPr/>
        <p:txBody>
          <a:bodyPr/>
          <a:lstStyle/>
          <a:p>
            <a:fld id="{DE7031FE-F148-41F2-AA91-6C6E1601A8AB}" type="slidenum">
              <a:rPr lang="en-US" smtClean="0"/>
              <a:t>34</a:t>
            </a:fld>
            <a:endParaRPr lang="en-US"/>
          </a:p>
        </p:txBody>
      </p:sp>
    </p:spTree>
    <p:extLst>
      <p:ext uri="{BB962C8B-B14F-4D97-AF65-F5344CB8AC3E}">
        <p14:creationId xmlns:p14="http://schemas.microsoft.com/office/powerpoint/2010/main" val="587232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Let’s do a demo</a:t>
            </a:r>
            <a:r>
              <a:rPr lang="en-US" baseline="0" dirty="0"/>
              <a:t> that showcases how you can use different parts of Orleans to get a remoted system in place.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35</a:t>
            </a:fld>
            <a:endParaRPr lang="en-US"/>
          </a:p>
        </p:txBody>
      </p:sp>
    </p:spTree>
    <p:extLst>
      <p:ext uri="{BB962C8B-B14F-4D97-AF65-F5344CB8AC3E}">
        <p14:creationId xmlns:p14="http://schemas.microsoft.com/office/powerpoint/2010/main" val="37968079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 </a:t>
            </a:r>
            <a:r>
              <a:rPr lang="en-US" dirty="0" err="1"/>
              <a:t>SignalR.Orleans</a:t>
            </a:r>
            <a:r>
              <a:rPr lang="en-US" dirty="0"/>
              <a:t> - https://github.com/OrleansContrib/SignalR.Orleans</a:t>
            </a:r>
          </a:p>
          <a:p>
            <a:r>
              <a:rPr lang="en-US" dirty="0"/>
              <a:t>* How to build real-world applications with Orleans - John Azariah and Sergey </a:t>
            </a:r>
            <a:r>
              <a:rPr lang="en-US" dirty="0" err="1"/>
              <a:t>Bykov</a:t>
            </a:r>
            <a:r>
              <a:rPr lang="en-US" dirty="0"/>
              <a:t> - https://www.youtube.com/watch?v=7OVU9Mqqzgs</a:t>
            </a:r>
          </a:p>
          <a:p>
            <a:r>
              <a:rPr lang="en-US" dirty="0"/>
              <a:t>* Microsoft's Project Orleans: Richard Astbury - https://www.youtube.com/watch?v=HC-Drf8F18I</a:t>
            </a:r>
          </a:p>
          <a:p>
            <a:r>
              <a:rPr lang="en-US" dirty="0"/>
              <a:t>* Josef </a:t>
            </a:r>
            <a:r>
              <a:rPr lang="en-US" dirty="0" err="1"/>
              <a:t>Burant</a:t>
            </a:r>
            <a:r>
              <a:rPr lang="en-US" dirty="0"/>
              <a:t>: MS Orleans in Real World Application - https://www.youtube.com/watch?v=hI9hjwwaWBw</a:t>
            </a:r>
          </a:p>
          <a:p>
            <a:r>
              <a:rPr lang="en-US" dirty="0"/>
              <a:t>* Geo-Distribution of Actor-Based Services - https://www.microsoft.com/en-us/research/publication/geo-distribution-of-actor-based-services/</a:t>
            </a:r>
          </a:p>
          <a:p>
            <a:r>
              <a:rPr lang="en-US" dirty="0"/>
              <a:t>* Stairway to Cloud: Orleans Framework for building Halo-scale systems - Sergey </a:t>
            </a:r>
            <a:r>
              <a:rPr lang="en-US" dirty="0" err="1"/>
              <a:t>Bykov</a:t>
            </a:r>
            <a:r>
              <a:rPr lang="en-US" dirty="0"/>
              <a:t> - https://www.youtube.com/watch?v=2VcbH_b174E</a:t>
            </a:r>
          </a:p>
          <a:p>
            <a:r>
              <a:rPr lang="en-US" dirty="0"/>
              <a:t>* Building Reactive Systems Using </a:t>
            </a:r>
            <a:r>
              <a:rPr lang="en-US" dirty="0" err="1"/>
              <a:t>Akka’s</a:t>
            </a:r>
            <a:r>
              <a:rPr lang="en-US" dirty="0"/>
              <a:t> Actor Model and Domain-Driven Design - https://www.infoq.com/articles/Reactive-Systems-Akka-Actors-DomainDrivenDesign</a:t>
            </a:r>
          </a:p>
          <a:p>
            <a:r>
              <a:rPr lang="en-US" dirty="0"/>
              <a:t>* Actors: Foundations for Open System - http://www.erights.org/history/actors.html </a:t>
            </a:r>
          </a:p>
          <a:p>
            <a:r>
              <a:rPr lang="en-US" dirty="0"/>
              <a:t>* Actor Model of Computation: Scalable Robust Information Systems - https://arxiv.org/ftp/arxiv/papers/1008/1008.1459.pdf</a:t>
            </a:r>
          </a:p>
          <a:p>
            <a:r>
              <a:rPr lang="en-US" dirty="0"/>
              <a:t>* The actor model in 10 minutes - http://www.brianstorti.com/the-actor-model/</a:t>
            </a:r>
          </a:p>
          <a:p>
            <a:r>
              <a:rPr lang="en-US" dirty="0"/>
              <a:t>* Orleans site - http://dotnet.github.io/orleans/</a:t>
            </a:r>
          </a:p>
          <a:p>
            <a:r>
              <a:rPr lang="en-US" dirty="0"/>
              <a:t>* </a:t>
            </a:r>
            <a:r>
              <a:rPr lang="en-US" dirty="0" err="1"/>
              <a:t>Orleans.HttpGateway.AspNetCore</a:t>
            </a:r>
            <a:r>
              <a:rPr lang="en-US" dirty="0"/>
              <a:t> - https://github.com/OrleansContrib/Orleans.HttpGateway.AspNetCore</a:t>
            </a:r>
          </a:p>
          <a:p>
            <a:r>
              <a:rPr lang="en-US" dirty="0"/>
              <a:t>* Main Documentation Link - http://dotnet.github.io/orleans/Documentation/Introduction.html</a:t>
            </a:r>
          </a:p>
          <a:p>
            <a:r>
              <a:rPr lang="en-US" dirty="0"/>
              <a:t>* Orleans: Distributed Virtual Actors for Programmability and Scalability https://www.microsoft.com/en-us/research/wp-content/uploads/2016/02/Orleans-MSR-TR-2014-41.pdf</a:t>
            </a:r>
          </a:p>
          <a:p>
            <a:r>
              <a:rPr lang="en-US" dirty="0"/>
              <a:t>* Minimal Orleans Application - http://dotnet.github.io/orleans/Tutorials/Minimal-Orleans-Application.html</a:t>
            </a:r>
          </a:p>
          <a:p>
            <a:r>
              <a:rPr lang="en-US" dirty="0"/>
              <a:t>* Running in a Stand-Alone Silo - http://dotnet.github.io/orleans/Tutorials/Running-in-a-Stand-alone-Silo.html</a:t>
            </a:r>
          </a:p>
          <a:p>
            <a:r>
              <a:rPr lang="en-US" dirty="0"/>
              <a:t>* Actor Identity - http://dotnet.github.io/orleans/Tutorials/Actor-Identity.html</a:t>
            </a:r>
          </a:p>
          <a:p>
            <a:r>
              <a:rPr lang="en-US" dirty="0"/>
              <a:t>* What is Dependency Injection - https://dotnet.github.io/orleans/Documentation/Advanced-Concepts/Dependency-Injection.html</a:t>
            </a:r>
          </a:p>
          <a:p>
            <a:r>
              <a:rPr lang="en-US" dirty="0"/>
              <a:t>* Declarative Persistence - http://dotnet.github.io/orleans/Tutorials/Declarative-Persistence.html</a:t>
            </a:r>
          </a:p>
          <a:p>
            <a:r>
              <a:rPr lang="en-US"/>
              <a:t>* Handling Failures - http://dotnet.github.io/orleans/Tutorials/Failure-Handling.html</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36</a:t>
            </a:fld>
            <a:endParaRPr lang="en-US"/>
          </a:p>
        </p:txBody>
      </p:sp>
    </p:spTree>
    <p:extLst>
      <p:ext uri="{BB962C8B-B14F-4D97-AF65-F5344CB8AC3E}">
        <p14:creationId xmlns:p14="http://schemas.microsoft.com/office/powerpoint/2010/main" val="560066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Hewitt observed that systems MUST embrace inconsistency (as we saw with the fallacies in the introduction deck). Actors are modeled with this principle in mind.</a:t>
            </a:r>
          </a:p>
        </p:txBody>
      </p:sp>
      <p:sp>
        <p:nvSpPr>
          <p:cNvPr id="4" name="Slide Number Placeholder 3"/>
          <p:cNvSpPr>
            <a:spLocks noGrp="1"/>
          </p:cNvSpPr>
          <p:nvPr>
            <p:ph type="sldNum" sz="quarter" idx="5"/>
          </p:nvPr>
        </p:nvSpPr>
        <p:spPr/>
        <p:txBody>
          <a:bodyPr/>
          <a:lstStyle/>
          <a:p>
            <a:fld id="{DE7031FE-F148-41F2-AA91-6C6E1601A8AB}" type="slidenum">
              <a:rPr lang="en-US" smtClean="0"/>
              <a:t>8</a:t>
            </a:fld>
            <a:endParaRPr lang="en-US"/>
          </a:p>
        </p:txBody>
      </p:sp>
    </p:spTree>
    <p:extLst>
      <p:ext uri="{BB962C8B-B14F-4D97-AF65-F5344CB8AC3E}">
        <p14:creationId xmlns:p14="http://schemas.microsoft.com/office/powerpoint/2010/main" val="3078440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languages to embrace the notions of an actor model was Erlang.</a:t>
            </a:r>
          </a:p>
        </p:txBody>
      </p:sp>
      <p:sp>
        <p:nvSpPr>
          <p:cNvPr id="4" name="Slide Number Placeholder 3"/>
          <p:cNvSpPr>
            <a:spLocks noGrp="1"/>
          </p:cNvSpPr>
          <p:nvPr>
            <p:ph type="sldNum" sz="quarter" idx="5"/>
          </p:nvPr>
        </p:nvSpPr>
        <p:spPr/>
        <p:txBody>
          <a:bodyPr/>
          <a:lstStyle/>
          <a:p>
            <a:fld id="{DE7031FE-F148-41F2-AA91-6C6E1601A8AB}" type="slidenum">
              <a:rPr lang="en-US" smtClean="0"/>
              <a:t>9</a:t>
            </a:fld>
            <a:endParaRPr lang="en-US"/>
          </a:p>
        </p:txBody>
      </p:sp>
    </p:spTree>
    <p:extLst>
      <p:ext uri="{BB962C8B-B14F-4D97-AF65-F5344CB8AC3E}">
        <p14:creationId xmlns:p14="http://schemas.microsoft.com/office/powerpoint/2010/main" val="1491625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It got a lot of publicity for powering highly reliable systems….though there may be some interesting takes on the actual data </a:t>
            </a:r>
            <a:r>
              <a:rPr lang="en-US" dirty="0">
                <a:sym typeface="Wingdings" panose="05000000000000000000" pitchFamily="2" charset="2"/>
              </a:rPr>
              <a:t></a:t>
            </a:r>
            <a:endParaRPr lang="en-US" dirty="0"/>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10</a:t>
            </a:fld>
            <a:endParaRPr lang="en-US"/>
          </a:p>
        </p:txBody>
      </p:sp>
    </p:spTree>
    <p:extLst>
      <p:ext uri="{BB962C8B-B14F-4D97-AF65-F5344CB8AC3E}">
        <p14:creationId xmlns:p14="http://schemas.microsoft.com/office/powerpoint/2010/main" val="1499752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an actor system, everything is an actor, similar to OOP systems where everything is an object. An actor can:</a:t>
            </a:r>
          </a:p>
          <a:p>
            <a:endParaRPr lang="en-US" baseline="0" dirty="0"/>
          </a:p>
          <a:p>
            <a:pPr marL="171450" indent="-171450" rtl="0">
              <a:buFont typeface="Arial" panose="020B0604020202020204" pitchFamily="34" charset="0"/>
              <a:buChar char="•"/>
            </a:pPr>
            <a:r>
              <a:rPr lang="en-US" dirty="0">
                <a:effectLst/>
              </a:rPr>
              <a:t>Send a finite number of messages to other actors;</a:t>
            </a:r>
          </a:p>
          <a:p>
            <a:pPr marL="171450" indent="-171450" rtl="0">
              <a:buFont typeface="Arial" panose="020B0604020202020204" pitchFamily="34" charset="0"/>
              <a:buChar char="•"/>
            </a:pPr>
            <a:r>
              <a:rPr lang="en-US" dirty="0">
                <a:effectLst/>
              </a:rPr>
              <a:t>Create a finite number of new actors;</a:t>
            </a:r>
          </a:p>
          <a:p>
            <a:pPr marL="171450" indent="-171450" rtl="0">
              <a:buFont typeface="Arial" panose="020B0604020202020204" pitchFamily="34" charset="0"/>
              <a:buChar char="•"/>
            </a:pPr>
            <a:r>
              <a:rPr lang="en-US" dirty="0">
                <a:effectLst/>
              </a:rPr>
              <a:t>Designate the behavior to be used for the next message it receives.</a:t>
            </a:r>
          </a:p>
          <a:p>
            <a:pPr marL="171450" indent="-171450" rtl="0">
              <a:buFont typeface="Arial" panose="020B0604020202020204" pitchFamily="34" charset="0"/>
              <a:buChar char="•"/>
            </a:pPr>
            <a:endParaRPr lang="en-US" dirty="0">
              <a:effectLst/>
            </a:endParaRPr>
          </a:p>
          <a:p>
            <a:pPr marL="0" indent="0" rtl="0">
              <a:buFont typeface="Arial" panose="020B0604020202020204" pitchFamily="34" charset="0"/>
              <a:buNone/>
            </a:pPr>
            <a:r>
              <a:rPr lang="en-US" dirty="0">
                <a:effectLst/>
              </a:rPr>
              <a:t>Actors can also fail. And that’s OK. The actor system should let failures happen</a:t>
            </a:r>
            <a:r>
              <a:rPr lang="en-US" baseline="0" dirty="0">
                <a:effectLst/>
              </a:rPr>
              <a:t> and naturally restart actors as needed.</a:t>
            </a:r>
            <a:endParaRPr lang="en-US" dirty="0">
              <a:effectLst/>
            </a:endParaRPr>
          </a:p>
        </p:txBody>
      </p:sp>
      <p:sp>
        <p:nvSpPr>
          <p:cNvPr id="4" name="Slide Number Placeholder 3"/>
          <p:cNvSpPr>
            <a:spLocks noGrp="1"/>
          </p:cNvSpPr>
          <p:nvPr>
            <p:ph type="sldNum" sz="quarter" idx="5"/>
          </p:nvPr>
        </p:nvSpPr>
        <p:spPr/>
        <p:txBody>
          <a:bodyPr/>
          <a:lstStyle/>
          <a:p>
            <a:fld id="{DE7031FE-F148-41F2-AA91-6C6E1601A8AB}" type="slidenum">
              <a:rPr lang="en-US" smtClean="0"/>
              <a:t>11</a:t>
            </a:fld>
            <a:endParaRPr lang="en-US"/>
          </a:p>
        </p:txBody>
      </p:sp>
    </p:spTree>
    <p:extLst>
      <p:ext uri="{BB962C8B-B14F-4D97-AF65-F5344CB8AC3E}">
        <p14:creationId xmlns:p14="http://schemas.microsoft.com/office/powerpoint/2010/main" val="773284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Actors process messages synchronously. Therefore, you don’t have to do any locking yourself.</a:t>
            </a:r>
          </a:p>
          <a:p>
            <a:endParaRPr lang="en-US" dirty="0">
              <a:effectLst/>
            </a:endParaRPr>
          </a:p>
          <a:p>
            <a:r>
              <a:rPr lang="en-US" dirty="0">
                <a:effectLst/>
              </a:rPr>
              <a:t>However, messages are sent asynchronously. It’s up to the actor system to queue them up and let the actors handle them in a synchronous fashion</a:t>
            </a:r>
          </a:p>
        </p:txBody>
      </p:sp>
      <p:sp>
        <p:nvSpPr>
          <p:cNvPr id="4" name="Slide Number Placeholder 3"/>
          <p:cNvSpPr>
            <a:spLocks noGrp="1"/>
          </p:cNvSpPr>
          <p:nvPr>
            <p:ph type="sldNum" sz="quarter" idx="5"/>
          </p:nvPr>
        </p:nvSpPr>
        <p:spPr/>
        <p:txBody>
          <a:bodyPr/>
          <a:lstStyle/>
          <a:p>
            <a:fld id="{DE7031FE-F148-41F2-AA91-6C6E1601A8AB}" type="slidenum">
              <a:rPr lang="en-US" smtClean="0"/>
              <a:t>12</a:t>
            </a:fld>
            <a:endParaRPr lang="en-US"/>
          </a:p>
        </p:txBody>
      </p:sp>
    </p:spTree>
    <p:extLst>
      <p:ext uri="{BB962C8B-B14F-4D97-AF65-F5344CB8AC3E}">
        <p14:creationId xmlns:p14="http://schemas.microsoft.com/office/powerpoint/2010/main" val="1838997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Actors are fundamentally</a:t>
            </a:r>
            <a:r>
              <a:rPr lang="en-US" baseline="0" dirty="0"/>
              <a:t> asynchronous. This is far different than most programming models developers have used. Let’s use the dining philosophers problem to illustrate actors.</a:t>
            </a:r>
          </a:p>
          <a:p>
            <a:endParaRPr lang="en-US" baseline="0" dirty="0"/>
          </a:p>
          <a:p>
            <a:pPr rtl="0"/>
            <a:r>
              <a:rPr lang="en-US" baseline="0" dirty="0"/>
              <a:t>“</a:t>
            </a:r>
            <a:r>
              <a:rPr lang="en-US" dirty="0">
                <a:effectLst/>
              </a:rPr>
              <a:t>Each philosopher must alternately think and eat. However, a philosopher can only eat spaghetti when he has both left and right forks. Each fork can be held by only one philosopher and so a philosopher can use the fork only if it is not being used by another philosopher. After he finishes eating, he needs to put down both forks so they become available to others. A philosopher can take the fork on his right or the one on his left as they become available, but cannot start eating before getting both of them.</a:t>
            </a:r>
          </a:p>
          <a:p>
            <a:pPr rtl="0"/>
            <a:r>
              <a:rPr lang="en-US" dirty="0">
                <a:effectLst/>
              </a:rPr>
              <a:t>Eating is not limited by the remaining amounts of spaghetti or stomach space; an infinite supply and an infinite demand are assumed.”</a:t>
            </a:r>
          </a:p>
        </p:txBody>
      </p:sp>
      <p:sp>
        <p:nvSpPr>
          <p:cNvPr id="4" name="Slide Number Placeholder 3"/>
          <p:cNvSpPr>
            <a:spLocks noGrp="1"/>
          </p:cNvSpPr>
          <p:nvPr>
            <p:ph type="sldNum" sz="quarter" idx="5"/>
          </p:nvPr>
        </p:nvSpPr>
        <p:spPr/>
        <p:txBody>
          <a:bodyPr/>
          <a:lstStyle/>
          <a:p>
            <a:fld id="{DE7031FE-F148-41F2-AA91-6C6E1601A8AB}" type="slidenum">
              <a:rPr lang="en-US" smtClean="0"/>
              <a:t>13</a:t>
            </a:fld>
            <a:endParaRPr lang="en-US"/>
          </a:p>
        </p:txBody>
      </p:sp>
    </p:spTree>
    <p:extLst>
      <p:ext uri="{BB962C8B-B14F-4D97-AF65-F5344CB8AC3E}">
        <p14:creationId xmlns:p14="http://schemas.microsoft.com/office/powerpoint/2010/main" val="1063894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8441-1FF1-47FB-878A-040B29EEAF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EB91FC-1DE4-4D87-B7D2-0A0D3A2ED3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033192-8979-4AD2-8D5D-757058654FE7}"/>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5" name="Footer Placeholder 4">
            <a:extLst>
              <a:ext uri="{FF2B5EF4-FFF2-40B4-BE49-F238E27FC236}">
                <a16:creationId xmlns:a16="http://schemas.microsoft.com/office/drawing/2014/main" id="{C8C21E92-47E4-4241-BBC3-9098D5129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3D5FE-3F7F-45C9-B7FF-E242949F8A9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37994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6DC7-3400-43DC-894A-05C44BAA88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9FAD49-CE53-43D8-B5DA-D963F44077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A87A4-8D7F-42AA-89AB-9889CA96EF5B}"/>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5" name="Footer Placeholder 4">
            <a:extLst>
              <a:ext uri="{FF2B5EF4-FFF2-40B4-BE49-F238E27FC236}">
                <a16:creationId xmlns:a16="http://schemas.microsoft.com/office/drawing/2014/main" id="{760BA6C0-242A-4110-98C6-E7BD92DA1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3C66A-E38D-40A5-BF12-97A984AF8450}"/>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22179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CAA640-7A9A-4537-981A-AA0F841989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1F7D6F-053E-4453-B16F-FEB59AA5DB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CC8BF-41D5-4C87-AD68-B7DC3B2ECD78}"/>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5" name="Footer Placeholder 4">
            <a:extLst>
              <a:ext uri="{FF2B5EF4-FFF2-40B4-BE49-F238E27FC236}">
                <a16:creationId xmlns:a16="http://schemas.microsoft.com/office/drawing/2014/main" id="{F47E28C1-4E05-45F5-8DC0-6129C28A9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9A298-6747-4E84-8C49-2602089745AF}"/>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941228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FC40-8C8E-4CD5-8CEC-8FC5856E3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F76AFB-EB0D-4266-AC2F-B7CA02252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2D626-284A-463A-97E3-CF8EF93CB4D7}"/>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5" name="Footer Placeholder 4">
            <a:extLst>
              <a:ext uri="{FF2B5EF4-FFF2-40B4-BE49-F238E27FC236}">
                <a16:creationId xmlns:a16="http://schemas.microsoft.com/office/drawing/2014/main" id="{F9F6239A-0202-4197-8BCD-0F6F3B1BA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132B5-0C2F-445A-8657-984FD0FEB5B8}"/>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90566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FF13-BB9C-4EC2-895B-A167BDBD5A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32BB3D-8325-4020-AB88-A3E9672E5C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05F54F-564A-47D3-8B85-B5C4243538D9}"/>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5" name="Footer Placeholder 4">
            <a:extLst>
              <a:ext uri="{FF2B5EF4-FFF2-40B4-BE49-F238E27FC236}">
                <a16:creationId xmlns:a16="http://schemas.microsoft.com/office/drawing/2014/main" id="{8ED23131-A06A-40FB-A003-5C292D00B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BB451-8661-42D6-812C-CC7240749123}"/>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333373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45D7-0577-4ECC-AE1A-B9D0467A32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4D2DC-A330-4C30-9AC9-F0D43808AB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21711A-AE9E-4551-AD8D-EF1F629937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DA2060-7CD5-4430-ABA8-01C736E04DBF}"/>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6" name="Footer Placeholder 5">
            <a:extLst>
              <a:ext uri="{FF2B5EF4-FFF2-40B4-BE49-F238E27FC236}">
                <a16:creationId xmlns:a16="http://schemas.microsoft.com/office/drawing/2014/main" id="{DFAFEC48-DBC9-41F2-AD46-58AE1131A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67EC6-EA09-4B97-98D6-E0260F13D6A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39512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4A50-C086-4018-8546-1554DA1A17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B7C149-A5CB-4EA2-858E-EA3123C435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5615C8-52C6-4046-A979-1C49A14992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289A43-F90C-4DF5-BDD3-62243006E2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9482FF-DD31-45BE-8B53-1F1E0A6325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1027C6-B1DC-4BE4-B486-1AAA7AFA2831}"/>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8" name="Footer Placeholder 7">
            <a:extLst>
              <a:ext uri="{FF2B5EF4-FFF2-40B4-BE49-F238E27FC236}">
                <a16:creationId xmlns:a16="http://schemas.microsoft.com/office/drawing/2014/main" id="{FFAC927D-89CD-4149-AE32-7D6B3FEFB2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CB8AA9-C276-408B-92E4-D305C5AD7A7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06990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2BC6D-31C4-45C7-A202-213B171A5A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D171BE-F14A-4733-89AA-09CEDE2318FA}"/>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4" name="Footer Placeholder 3">
            <a:extLst>
              <a:ext uri="{FF2B5EF4-FFF2-40B4-BE49-F238E27FC236}">
                <a16:creationId xmlns:a16="http://schemas.microsoft.com/office/drawing/2014/main" id="{7FE4FE29-F75D-4A78-B038-A4BCD1376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5D667C-AE37-445C-90E8-62DABF3BBD0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749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32C655-BBC8-4EEC-8240-945B8013371F}"/>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3" name="Footer Placeholder 2">
            <a:extLst>
              <a:ext uri="{FF2B5EF4-FFF2-40B4-BE49-F238E27FC236}">
                <a16:creationId xmlns:a16="http://schemas.microsoft.com/office/drawing/2014/main" id="{992A0ED1-C850-4409-A0D1-A145206F7B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2649C4-0B59-4A18-9BF4-2D22BF7CE46E}"/>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696737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B938-FCC5-478A-8EC0-F0653FC018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D5D93F-2F4D-472E-8B38-267CAC710E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3A3EEC-1029-4838-AA25-A89943584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281F2-0E24-4A0D-B7E3-AD40C9DFA887}"/>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6" name="Footer Placeholder 5">
            <a:extLst>
              <a:ext uri="{FF2B5EF4-FFF2-40B4-BE49-F238E27FC236}">
                <a16:creationId xmlns:a16="http://schemas.microsoft.com/office/drawing/2014/main" id="{311A842E-423B-485B-8BFC-0D1C13C8C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71804-2BF4-4783-8752-DCB75E9E443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69660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5F4D-7C9F-43C8-8DB3-FC05094BD2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FC9279-1332-4BFB-8925-2DAB643483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96C1CA-DB00-47F7-8298-94D136B71A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525BC-EEB1-4AD5-80FB-453C405BE651}"/>
              </a:ext>
            </a:extLst>
          </p:cNvPr>
          <p:cNvSpPr>
            <a:spLocks noGrp="1"/>
          </p:cNvSpPr>
          <p:nvPr>
            <p:ph type="dt" sz="half" idx="10"/>
          </p:nvPr>
        </p:nvSpPr>
        <p:spPr/>
        <p:txBody>
          <a:bodyPr/>
          <a:lstStyle/>
          <a:p>
            <a:fld id="{3B9F33C8-8A6A-49A2-8949-28E9F813AC6F}" type="datetimeFigureOut">
              <a:rPr lang="en-US" smtClean="0"/>
              <a:t>6/5/2020</a:t>
            </a:fld>
            <a:endParaRPr lang="en-US"/>
          </a:p>
        </p:txBody>
      </p:sp>
      <p:sp>
        <p:nvSpPr>
          <p:cNvPr id="6" name="Footer Placeholder 5">
            <a:extLst>
              <a:ext uri="{FF2B5EF4-FFF2-40B4-BE49-F238E27FC236}">
                <a16:creationId xmlns:a16="http://schemas.microsoft.com/office/drawing/2014/main" id="{62D497B8-C233-4CB1-A4F5-4C36C2914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FF6B85-2993-4F01-85A4-4AD40FEF496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811529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BD32F-CD76-4045-B723-C0FF04377B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94176F-01FD-4E02-8C70-70DBCA3DF4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72DC8-D291-4AFC-9DD6-8BCBE57C55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9F33C8-8A6A-49A2-8949-28E9F813AC6F}" type="datetimeFigureOut">
              <a:rPr lang="en-US" smtClean="0"/>
              <a:t>6/5/2020</a:t>
            </a:fld>
            <a:endParaRPr lang="en-US"/>
          </a:p>
        </p:txBody>
      </p:sp>
      <p:sp>
        <p:nvSpPr>
          <p:cNvPr id="5" name="Footer Placeholder 4">
            <a:extLst>
              <a:ext uri="{FF2B5EF4-FFF2-40B4-BE49-F238E27FC236}">
                <a16:creationId xmlns:a16="http://schemas.microsoft.com/office/drawing/2014/main" id="{E78FF478-58DD-43BC-A62D-73AECE4A1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579D28-91BC-4C04-B1A4-F19BC4562A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E45DA-37E0-4DEF-A6F5-3567A4B31782}" type="slidenum">
              <a:rPr lang="en-US" smtClean="0"/>
              <a:t>‹#›</a:t>
            </a:fld>
            <a:endParaRPr lang="en-US"/>
          </a:p>
        </p:txBody>
      </p:sp>
    </p:spTree>
    <p:extLst>
      <p:ext uri="{BB962C8B-B14F-4D97-AF65-F5344CB8AC3E}">
        <p14:creationId xmlns:p14="http://schemas.microsoft.com/office/powerpoint/2010/main" val="1355750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Building Distributed Applications With Orleans</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Tree>
    <p:extLst>
      <p:ext uri="{BB962C8B-B14F-4D97-AF65-F5344CB8AC3E}">
        <p14:creationId xmlns:p14="http://schemas.microsoft.com/office/powerpoint/2010/main" val="1861047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Theory</a:t>
            </a:r>
          </a:p>
        </p:txBody>
      </p:sp>
      <p:sp>
        <p:nvSpPr>
          <p:cNvPr id="8" name="Rectangle 7">
            <a:extLst>
              <a:ext uri="{FF2B5EF4-FFF2-40B4-BE49-F238E27FC236}">
                <a16:creationId xmlns:a16="http://schemas.microsoft.com/office/drawing/2014/main" id="{B637F6E6-E5E2-4769-AEED-D839D293EF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http://grokbase.com/t/gg/scala-melb/13c4sz313a/reminder-the-erlang-9-nines-meme-is-false-misleading</a:t>
            </a:r>
          </a:p>
          <a:p>
            <a:pPr algn="r"/>
            <a:r>
              <a:rPr lang="en-US" sz="1200" dirty="0">
                <a:latin typeface="+mj-lt"/>
                <a:cs typeface="Calibri" pitchFamily="34" charset="0"/>
              </a:rPr>
              <a:t>http://www.se-radio.net/2008/03/episode-89-joe-armstrong-on-erlang/</a:t>
            </a:r>
          </a:p>
        </p:txBody>
      </p:sp>
      <p:sp>
        <p:nvSpPr>
          <p:cNvPr id="9" name="Rectangle 8">
            <a:extLst>
              <a:ext uri="{FF2B5EF4-FFF2-40B4-BE49-F238E27FC236}">
                <a16:creationId xmlns:a16="http://schemas.microsoft.com/office/drawing/2014/main" id="{CF475853-3D06-42E2-8537-E194645413E5}"/>
              </a:ext>
            </a:extLst>
          </p:cNvPr>
          <p:cNvSpPr/>
          <p:nvPr/>
        </p:nvSpPr>
        <p:spPr>
          <a:xfrm>
            <a:off x="4102893" y="1047750"/>
            <a:ext cx="6960341" cy="1569660"/>
          </a:xfrm>
          <a:prstGeom prst="rect">
            <a:avLst/>
          </a:prstGeom>
        </p:spPr>
        <p:txBody>
          <a:bodyPr wrap="square">
            <a:spAutoFit/>
          </a:bodyPr>
          <a:lstStyle/>
          <a:p>
            <a:r>
              <a:rPr lang="en-US" sz="2400" dirty="0">
                <a:solidFill>
                  <a:srgbClr val="333333"/>
                </a:solidFill>
              </a:rPr>
              <a:t>"[</a:t>
            </a:r>
            <a:r>
              <a:rPr lang="en-US" sz="2400" dirty="0" err="1">
                <a:solidFill>
                  <a:srgbClr val="333333"/>
                </a:solidFill>
              </a:rPr>
              <a:t>Erland</a:t>
            </a:r>
            <a:r>
              <a:rPr lang="en-US" sz="2400" dirty="0">
                <a:solidFill>
                  <a:srgbClr val="333333"/>
                </a:solidFill>
              </a:rPr>
              <a:t>/OTP]... quoted a reliability of 9 nines, which means there was only about 30 milliseconds of downtime per year. This robustness and resilience was made possible by the actor model..."</a:t>
            </a:r>
            <a:endParaRPr lang="en-US" sz="2400" dirty="0"/>
          </a:p>
        </p:txBody>
      </p:sp>
      <p:sp>
        <p:nvSpPr>
          <p:cNvPr id="10" name="Rectangle 9">
            <a:extLst>
              <a:ext uri="{FF2B5EF4-FFF2-40B4-BE49-F238E27FC236}">
                <a16:creationId xmlns:a16="http://schemas.microsoft.com/office/drawing/2014/main" id="{E05B891B-4BAA-4B72-93EB-F1259AA253BA}"/>
              </a:ext>
            </a:extLst>
          </p:cNvPr>
          <p:cNvSpPr/>
          <p:nvPr/>
        </p:nvSpPr>
        <p:spPr>
          <a:xfrm>
            <a:off x="4102893" y="3354545"/>
            <a:ext cx="6960341" cy="2308324"/>
          </a:xfrm>
          <a:prstGeom prst="rect">
            <a:avLst/>
          </a:prstGeom>
        </p:spPr>
        <p:txBody>
          <a:bodyPr wrap="square">
            <a:spAutoFit/>
          </a:bodyPr>
          <a:lstStyle/>
          <a:p>
            <a:r>
              <a:rPr lang="en-US" sz="2400" dirty="0">
                <a:solidFill>
                  <a:srgbClr val="333333"/>
                </a:solidFill>
              </a:rPr>
              <a:t>Joe Armstrong - "That figure of 9 9s is kind of bloated around on </a:t>
            </a:r>
            <a:r>
              <a:rPr lang="en-US" sz="2400" dirty="0" err="1">
                <a:solidFill>
                  <a:srgbClr val="333333"/>
                </a:solidFill>
              </a:rPr>
              <a:t>alot</a:t>
            </a:r>
            <a:r>
              <a:rPr lang="en-US" sz="2400" dirty="0">
                <a:solidFill>
                  <a:srgbClr val="333333"/>
                </a:solidFill>
              </a:rPr>
              <a:t> of blogs...it doesn't represent an average </a:t>
            </a:r>
            <a:r>
              <a:rPr lang="en-US" sz="2400" dirty="0" err="1">
                <a:solidFill>
                  <a:srgbClr val="333333"/>
                </a:solidFill>
              </a:rPr>
              <a:t>behaviour</a:t>
            </a:r>
            <a:r>
              <a:rPr lang="en-US" sz="2400" dirty="0">
                <a:solidFill>
                  <a:srgbClr val="333333"/>
                </a:solidFill>
              </a:rPr>
              <a:t>, it represents a best case </a:t>
            </a:r>
            <a:r>
              <a:rPr lang="en-US" sz="2400" dirty="0" err="1">
                <a:solidFill>
                  <a:srgbClr val="333333"/>
                </a:solidFill>
              </a:rPr>
              <a:t>behaviour</a:t>
            </a:r>
            <a:r>
              <a:rPr lang="en-US" sz="2400" dirty="0">
                <a:solidFill>
                  <a:srgbClr val="333333"/>
                </a:solidFill>
              </a:rPr>
              <a:t>, that was observed once, and British Telecom reported it to us.....Was it a systematic study? No, it's more apocryphal than hard science."</a:t>
            </a:r>
            <a:endParaRPr lang="en-US" sz="2400" dirty="0"/>
          </a:p>
        </p:txBody>
      </p:sp>
      <p:pic>
        <p:nvPicPr>
          <p:cNvPr id="11" name="Picture 10">
            <a:extLst>
              <a:ext uri="{FF2B5EF4-FFF2-40B4-BE49-F238E27FC236}">
                <a16:creationId xmlns:a16="http://schemas.microsoft.com/office/drawing/2014/main" id="{B7E6061A-244D-42F4-86E4-A04BBB6D1E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342" y="2544992"/>
            <a:ext cx="2683763" cy="2352434"/>
          </a:xfrm>
          <a:prstGeom prst="rect">
            <a:avLst/>
          </a:prstGeom>
        </p:spPr>
      </p:pic>
    </p:spTree>
    <p:extLst>
      <p:ext uri="{BB962C8B-B14F-4D97-AF65-F5344CB8AC3E}">
        <p14:creationId xmlns:p14="http://schemas.microsoft.com/office/powerpoint/2010/main" val="1194439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Theory</a:t>
            </a:r>
          </a:p>
        </p:txBody>
      </p:sp>
      <p:sp>
        <p:nvSpPr>
          <p:cNvPr id="9" name="Rounded Rectangle 2">
            <a:extLst>
              <a:ext uri="{FF2B5EF4-FFF2-40B4-BE49-F238E27FC236}">
                <a16:creationId xmlns:a16="http://schemas.microsoft.com/office/drawing/2014/main" id="{CF6C64BA-6973-44F5-990E-B855FE873C6A}"/>
              </a:ext>
            </a:extLst>
          </p:cNvPr>
          <p:cNvSpPr/>
          <p:nvPr/>
        </p:nvSpPr>
        <p:spPr>
          <a:xfrm>
            <a:off x="2567609" y="3835260"/>
            <a:ext cx="1008112" cy="64807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ea typeface="+mn-ea"/>
                <a:cs typeface="+mn-cs"/>
              </a:rPr>
              <a:t>Actor A</a:t>
            </a:r>
          </a:p>
        </p:txBody>
      </p:sp>
      <p:sp>
        <p:nvSpPr>
          <p:cNvPr id="10" name="Rounded Rectangle 5">
            <a:extLst>
              <a:ext uri="{FF2B5EF4-FFF2-40B4-BE49-F238E27FC236}">
                <a16:creationId xmlns:a16="http://schemas.microsoft.com/office/drawing/2014/main" id="{28F4AC35-AD29-4236-A14E-9BD06FDF3EEA}"/>
              </a:ext>
            </a:extLst>
          </p:cNvPr>
          <p:cNvSpPr/>
          <p:nvPr/>
        </p:nvSpPr>
        <p:spPr>
          <a:xfrm>
            <a:off x="5591945" y="2864975"/>
            <a:ext cx="1008112" cy="64807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ea typeface="+mn-ea"/>
                <a:cs typeface="+mn-cs"/>
              </a:rPr>
              <a:t>Actor B</a:t>
            </a:r>
          </a:p>
        </p:txBody>
      </p:sp>
      <p:sp>
        <p:nvSpPr>
          <p:cNvPr id="11" name="Rounded Rectangle 6">
            <a:extLst>
              <a:ext uri="{FF2B5EF4-FFF2-40B4-BE49-F238E27FC236}">
                <a16:creationId xmlns:a16="http://schemas.microsoft.com/office/drawing/2014/main" id="{F36D7D4F-6238-4F10-AF3C-9C316A15FEE4}"/>
              </a:ext>
            </a:extLst>
          </p:cNvPr>
          <p:cNvSpPr/>
          <p:nvPr/>
        </p:nvSpPr>
        <p:spPr>
          <a:xfrm>
            <a:off x="5591945" y="3835259"/>
            <a:ext cx="1008112" cy="64807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ea typeface="+mn-ea"/>
                <a:cs typeface="+mn-cs"/>
              </a:rPr>
              <a:t>Actor C</a:t>
            </a:r>
          </a:p>
        </p:txBody>
      </p:sp>
      <p:sp>
        <p:nvSpPr>
          <p:cNvPr id="12" name="Rounded Rectangle 7">
            <a:extLst>
              <a:ext uri="{FF2B5EF4-FFF2-40B4-BE49-F238E27FC236}">
                <a16:creationId xmlns:a16="http://schemas.microsoft.com/office/drawing/2014/main" id="{0677C43B-8753-4293-874A-51CDAE339101}"/>
              </a:ext>
            </a:extLst>
          </p:cNvPr>
          <p:cNvSpPr/>
          <p:nvPr/>
        </p:nvSpPr>
        <p:spPr>
          <a:xfrm>
            <a:off x="5591945" y="4805543"/>
            <a:ext cx="1008112" cy="64807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ea typeface="+mn-ea"/>
                <a:cs typeface="+mn-cs"/>
              </a:rPr>
              <a:t>Actor D</a:t>
            </a:r>
          </a:p>
        </p:txBody>
      </p:sp>
      <p:cxnSp>
        <p:nvCxnSpPr>
          <p:cNvPr id="13" name="Straight Arrow Connector 12">
            <a:extLst>
              <a:ext uri="{FF2B5EF4-FFF2-40B4-BE49-F238E27FC236}">
                <a16:creationId xmlns:a16="http://schemas.microsoft.com/office/drawing/2014/main" id="{2A45741F-4AE3-458A-9387-FE8BF35E36E5}"/>
              </a:ext>
            </a:extLst>
          </p:cNvPr>
          <p:cNvCxnSpPr>
            <a:stCxn id="9" idx="3"/>
            <a:endCxn id="10" idx="1"/>
          </p:cNvCxnSpPr>
          <p:nvPr/>
        </p:nvCxnSpPr>
        <p:spPr>
          <a:xfrm flipV="1">
            <a:off x="3575721" y="3189011"/>
            <a:ext cx="2016224" cy="97028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24A5F10-1F3E-4699-97BF-A0496C3FD059}"/>
              </a:ext>
            </a:extLst>
          </p:cNvPr>
          <p:cNvCxnSpPr>
            <a:stCxn id="9" idx="3"/>
            <a:endCxn id="11" idx="1"/>
          </p:cNvCxnSpPr>
          <p:nvPr/>
        </p:nvCxnSpPr>
        <p:spPr>
          <a:xfrm flipV="1">
            <a:off x="3575721" y="4159295"/>
            <a:ext cx="2016224"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B55106D-3965-422A-A898-BEBB54B0E244}"/>
              </a:ext>
            </a:extLst>
          </p:cNvPr>
          <p:cNvCxnSpPr>
            <a:stCxn id="9" idx="3"/>
            <a:endCxn id="12" idx="1"/>
          </p:cNvCxnSpPr>
          <p:nvPr/>
        </p:nvCxnSpPr>
        <p:spPr>
          <a:xfrm>
            <a:off x="3575721" y="4159296"/>
            <a:ext cx="2016224" cy="9702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4">
            <a:extLst>
              <a:ext uri="{FF2B5EF4-FFF2-40B4-BE49-F238E27FC236}">
                <a16:creationId xmlns:a16="http://schemas.microsoft.com/office/drawing/2014/main" id="{B7835937-ABF0-4574-A271-F76FA7107CB1}"/>
              </a:ext>
            </a:extLst>
          </p:cNvPr>
          <p:cNvSpPr/>
          <p:nvPr/>
        </p:nvSpPr>
        <p:spPr>
          <a:xfrm>
            <a:off x="8616281" y="2853731"/>
            <a:ext cx="1008112" cy="64807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ea typeface="+mn-ea"/>
                <a:cs typeface="+mn-cs"/>
              </a:rPr>
              <a:t>Actor E</a:t>
            </a:r>
          </a:p>
        </p:txBody>
      </p:sp>
      <p:cxnSp>
        <p:nvCxnSpPr>
          <p:cNvPr id="17" name="Straight Arrow Connector 16">
            <a:extLst>
              <a:ext uri="{FF2B5EF4-FFF2-40B4-BE49-F238E27FC236}">
                <a16:creationId xmlns:a16="http://schemas.microsoft.com/office/drawing/2014/main" id="{67C2541C-CD81-4662-87B6-0ABC20F29308}"/>
              </a:ext>
            </a:extLst>
          </p:cNvPr>
          <p:cNvCxnSpPr>
            <a:stCxn id="10" idx="3"/>
            <a:endCxn id="16" idx="1"/>
          </p:cNvCxnSpPr>
          <p:nvPr/>
        </p:nvCxnSpPr>
        <p:spPr>
          <a:xfrm flipV="1">
            <a:off x="6600057" y="3177767"/>
            <a:ext cx="2016224" cy="1124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E6DEB4EF-BEBD-4589-A057-2F365BCCEBB9}"/>
              </a:ext>
            </a:extLst>
          </p:cNvPr>
          <p:cNvCxnSpPr>
            <a:stCxn id="16" idx="0"/>
            <a:endCxn id="9" idx="0"/>
          </p:cNvCxnSpPr>
          <p:nvPr/>
        </p:nvCxnSpPr>
        <p:spPr>
          <a:xfrm rot="16200000" flipH="1" flipV="1">
            <a:off x="5605236" y="320159"/>
            <a:ext cx="981529" cy="6048672"/>
          </a:xfrm>
          <a:prstGeom prst="bentConnector3">
            <a:avLst>
              <a:gd name="adj1" fmla="val -464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5492863-B62C-49BB-A167-1BD7AC03EDBD}"/>
              </a:ext>
            </a:extLst>
          </p:cNvPr>
          <p:cNvSpPr txBox="1"/>
          <p:nvPr/>
        </p:nvSpPr>
        <p:spPr>
          <a:xfrm>
            <a:off x="5834550" y="3741973"/>
            <a:ext cx="522900" cy="83099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dirty="0">
                <a:ln>
                  <a:noFill/>
                </a:ln>
                <a:solidFill>
                  <a:srgbClr val="FF0000"/>
                </a:solidFill>
                <a:effectLst/>
                <a:uLnTx/>
                <a:uFillTx/>
                <a:ea typeface="ＭＳ Ｐゴシック" pitchFamily="-72" charset="-128"/>
              </a:rPr>
              <a:t>X</a:t>
            </a:r>
            <a:endParaRPr kumimoji="0" lang="en-US" sz="3200" b="0" i="0" u="none" strike="noStrike" kern="1200" cap="none" spc="0" normalizeH="0" baseline="0" noProof="0" dirty="0">
              <a:ln>
                <a:noFill/>
              </a:ln>
              <a:solidFill>
                <a:srgbClr val="FF0000"/>
              </a:solidFill>
              <a:effectLst/>
              <a:uLnTx/>
              <a:uFillTx/>
              <a:ea typeface="ＭＳ Ｐゴシック" pitchFamily="-72" charset="-128"/>
            </a:endParaRPr>
          </a:p>
        </p:txBody>
      </p:sp>
    </p:spTree>
    <p:extLst>
      <p:ext uri="{BB962C8B-B14F-4D97-AF65-F5344CB8AC3E}">
        <p14:creationId xmlns:p14="http://schemas.microsoft.com/office/powerpoint/2010/main" val="254668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6"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Theory</a:t>
            </a:r>
          </a:p>
        </p:txBody>
      </p:sp>
      <p:sp>
        <p:nvSpPr>
          <p:cNvPr id="20" name="Rectangle 19">
            <a:extLst>
              <a:ext uri="{FF2B5EF4-FFF2-40B4-BE49-F238E27FC236}">
                <a16:creationId xmlns:a16="http://schemas.microsoft.com/office/drawing/2014/main" id="{546248BE-C015-4869-A16F-FAFF17CD7EC4}"/>
              </a:ext>
            </a:extLst>
          </p:cNvPr>
          <p:cNvSpPr/>
          <p:nvPr/>
        </p:nvSpPr>
        <p:spPr>
          <a:xfrm>
            <a:off x="8387588" y="3064409"/>
            <a:ext cx="2033024" cy="1952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t>Actor</a:t>
            </a:r>
          </a:p>
        </p:txBody>
      </p:sp>
      <p:sp>
        <p:nvSpPr>
          <p:cNvPr id="21" name="Rectangle 20">
            <a:extLst>
              <a:ext uri="{FF2B5EF4-FFF2-40B4-BE49-F238E27FC236}">
                <a16:creationId xmlns:a16="http://schemas.microsoft.com/office/drawing/2014/main" id="{D1878457-0C38-451D-963A-3186B88E1B46}"/>
              </a:ext>
            </a:extLst>
          </p:cNvPr>
          <p:cNvSpPr/>
          <p:nvPr/>
        </p:nvSpPr>
        <p:spPr>
          <a:xfrm>
            <a:off x="1206480" y="3064409"/>
            <a:ext cx="6821069" cy="1952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t>Mailbox</a:t>
            </a:r>
          </a:p>
        </p:txBody>
      </p:sp>
      <p:sp>
        <p:nvSpPr>
          <p:cNvPr id="22" name="Rectangle 21">
            <a:extLst>
              <a:ext uri="{FF2B5EF4-FFF2-40B4-BE49-F238E27FC236}">
                <a16:creationId xmlns:a16="http://schemas.microsoft.com/office/drawing/2014/main" id="{124DB451-C7D3-4F86-8CEE-36080A0BC172}"/>
              </a:ext>
            </a:extLst>
          </p:cNvPr>
          <p:cNvSpPr/>
          <p:nvPr/>
        </p:nvSpPr>
        <p:spPr>
          <a:xfrm>
            <a:off x="6659396" y="4080986"/>
            <a:ext cx="1224136" cy="79208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Message1</a:t>
            </a:r>
          </a:p>
          <a:p>
            <a:pPr algn="ctr"/>
            <a:r>
              <a:rPr lang="en-US" dirty="0"/>
              <a:t>to</a:t>
            </a:r>
          </a:p>
          <a:p>
            <a:pPr algn="ctr"/>
            <a:r>
              <a:rPr lang="en-US" dirty="0"/>
              <a:t>Method1</a:t>
            </a:r>
          </a:p>
        </p:txBody>
      </p:sp>
      <p:sp>
        <p:nvSpPr>
          <p:cNvPr id="23" name="Rectangle 22">
            <a:extLst>
              <a:ext uri="{FF2B5EF4-FFF2-40B4-BE49-F238E27FC236}">
                <a16:creationId xmlns:a16="http://schemas.microsoft.com/office/drawing/2014/main" id="{A6239E0C-D145-49AE-9A6B-9B6DAA762D17}"/>
              </a:ext>
            </a:extLst>
          </p:cNvPr>
          <p:cNvSpPr/>
          <p:nvPr/>
        </p:nvSpPr>
        <p:spPr>
          <a:xfrm>
            <a:off x="5291244" y="4083144"/>
            <a:ext cx="1224136" cy="79208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Message2</a:t>
            </a:r>
          </a:p>
          <a:p>
            <a:pPr algn="ctr"/>
            <a:r>
              <a:rPr lang="en-US" dirty="0"/>
              <a:t>to</a:t>
            </a:r>
          </a:p>
          <a:p>
            <a:pPr algn="ctr"/>
            <a:r>
              <a:rPr lang="en-US" dirty="0"/>
              <a:t>Method1</a:t>
            </a:r>
          </a:p>
        </p:txBody>
      </p:sp>
      <p:sp>
        <p:nvSpPr>
          <p:cNvPr id="24" name="Rectangle 23">
            <a:extLst>
              <a:ext uri="{FF2B5EF4-FFF2-40B4-BE49-F238E27FC236}">
                <a16:creationId xmlns:a16="http://schemas.microsoft.com/office/drawing/2014/main" id="{F6FC89AA-C973-4AF9-A7ED-2D462F23C926}"/>
              </a:ext>
            </a:extLst>
          </p:cNvPr>
          <p:cNvSpPr/>
          <p:nvPr/>
        </p:nvSpPr>
        <p:spPr>
          <a:xfrm>
            <a:off x="3923092" y="4080986"/>
            <a:ext cx="1224136" cy="79208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Message3</a:t>
            </a:r>
          </a:p>
          <a:p>
            <a:pPr algn="ctr"/>
            <a:r>
              <a:rPr lang="en-US" dirty="0"/>
              <a:t>to</a:t>
            </a:r>
          </a:p>
          <a:p>
            <a:pPr algn="ctr"/>
            <a:r>
              <a:rPr lang="en-US" dirty="0"/>
              <a:t>Method1</a:t>
            </a:r>
          </a:p>
        </p:txBody>
      </p:sp>
      <p:sp>
        <p:nvSpPr>
          <p:cNvPr id="25" name="Rectangle 24">
            <a:extLst>
              <a:ext uri="{FF2B5EF4-FFF2-40B4-BE49-F238E27FC236}">
                <a16:creationId xmlns:a16="http://schemas.microsoft.com/office/drawing/2014/main" id="{8278CD03-3CB7-4B97-8456-07F6FF6661A2}"/>
              </a:ext>
            </a:extLst>
          </p:cNvPr>
          <p:cNvSpPr/>
          <p:nvPr/>
        </p:nvSpPr>
        <p:spPr>
          <a:xfrm>
            <a:off x="2486177" y="5700787"/>
            <a:ext cx="1224136" cy="79208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Message4</a:t>
            </a:r>
          </a:p>
          <a:p>
            <a:pPr algn="ctr"/>
            <a:r>
              <a:rPr lang="en-US" dirty="0"/>
              <a:t>to</a:t>
            </a:r>
          </a:p>
          <a:p>
            <a:pPr algn="ctr"/>
            <a:r>
              <a:rPr lang="en-US" dirty="0"/>
              <a:t>Method3</a:t>
            </a:r>
          </a:p>
        </p:txBody>
      </p:sp>
      <p:sp>
        <p:nvSpPr>
          <p:cNvPr id="26" name="Rectangle 25">
            <a:extLst>
              <a:ext uri="{FF2B5EF4-FFF2-40B4-BE49-F238E27FC236}">
                <a16:creationId xmlns:a16="http://schemas.microsoft.com/office/drawing/2014/main" id="{D45C659D-C5E5-4000-9D67-3457ABF9541E}"/>
              </a:ext>
            </a:extLst>
          </p:cNvPr>
          <p:cNvSpPr/>
          <p:nvPr/>
        </p:nvSpPr>
        <p:spPr>
          <a:xfrm>
            <a:off x="2486177" y="1626637"/>
            <a:ext cx="1224136" cy="79208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Message5</a:t>
            </a:r>
          </a:p>
          <a:p>
            <a:pPr algn="ctr"/>
            <a:r>
              <a:rPr lang="en-US" dirty="0"/>
              <a:t>to</a:t>
            </a:r>
          </a:p>
          <a:p>
            <a:pPr algn="ctr"/>
            <a:r>
              <a:rPr lang="en-US" dirty="0"/>
              <a:t>Method2</a:t>
            </a:r>
          </a:p>
        </p:txBody>
      </p:sp>
      <p:cxnSp>
        <p:nvCxnSpPr>
          <p:cNvPr id="27" name="Connector: Elbow 26">
            <a:extLst>
              <a:ext uri="{FF2B5EF4-FFF2-40B4-BE49-F238E27FC236}">
                <a16:creationId xmlns:a16="http://schemas.microsoft.com/office/drawing/2014/main" id="{4D60078C-905E-4214-A0F5-494F3F411599}"/>
              </a:ext>
            </a:extLst>
          </p:cNvPr>
          <p:cNvCxnSpPr>
            <a:stCxn id="25" idx="3"/>
            <a:endCxn id="20" idx="2"/>
          </p:cNvCxnSpPr>
          <p:nvPr/>
        </p:nvCxnSpPr>
        <p:spPr>
          <a:xfrm flipV="1">
            <a:off x="3710313" y="5017090"/>
            <a:ext cx="5693787" cy="1079741"/>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8A7A4CA-7633-4E9C-AB81-D98983BF63D7}"/>
              </a:ext>
            </a:extLst>
          </p:cNvPr>
          <p:cNvCxnSpPr>
            <a:cxnSpLocks/>
            <a:stCxn id="26" idx="3"/>
            <a:endCxn id="20" idx="0"/>
          </p:cNvCxnSpPr>
          <p:nvPr/>
        </p:nvCxnSpPr>
        <p:spPr>
          <a:xfrm>
            <a:off x="3710313" y="2022681"/>
            <a:ext cx="5693787" cy="1041728"/>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86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7 4.07407E-6 L 0.19661 0.00069 " pathEditMode="relative" rAng="0" ptsTypes="AA">
                                      <p:cBhvr>
                                        <p:cTn id="6" dur="2000" fill="hold"/>
                                        <p:tgtEl>
                                          <p:spTgt spid="22"/>
                                        </p:tgtEl>
                                        <p:attrNameLst>
                                          <p:attrName>ppt_x</p:attrName>
                                          <p:attrName>ppt_y</p:attrName>
                                        </p:attrNameLst>
                                      </p:cBhvr>
                                      <p:rCtr x="9831" y="2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6.25E-7 1.11111E-6 L 0.11224 -0.00023 " pathEditMode="relative" rAng="0" ptsTypes="AA">
                                      <p:cBhvr>
                                        <p:cTn id="10" dur="2000" fill="hold"/>
                                        <p:tgtEl>
                                          <p:spTgt spid="23"/>
                                        </p:tgtEl>
                                        <p:attrNameLst>
                                          <p:attrName>ppt_x</p:attrName>
                                          <p:attrName>ppt_y</p:attrName>
                                        </p:attrNameLst>
                                      </p:cBhvr>
                                      <p:rCtr x="5612" y="-23"/>
                                    </p:animMotion>
                                  </p:childTnLst>
                                </p:cTn>
                              </p:par>
                              <p:par>
                                <p:cTn id="11" presetID="42" presetClass="path" presetSubtype="0" accel="50000" decel="50000" fill="hold" grpId="0" nodeType="withEffect">
                                  <p:stCondLst>
                                    <p:cond delay="0"/>
                                  </p:stCondLst>
                                  <p:childTnLst>
                                    <p:animMotion origin="layout" path="M -1.04167E-6 4.07407E-6 L 0.11211 0.00023 " pathEditMode="relative" rAng="0" ptsTypes="AA">
                                      <p:cBhvr>
                                        <p:cTn id="12" dur="2000" fill="hold"/>
                                        <p:tgtEl>
                                          <p:spTgt spid="24"/>
                                        </p:tgtEl>
                                        <p:attrNameLst>
                                          <p:attrName>ppt_x</p:attrName>
                                          <p:attrName>ppt_y</p:attrName>
                                        </p:attrNameLst>
                                      </p:cBhvr>
                                      <p:rCtr x="5599" y="0"/>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1" nodeType="clickEffect">
                                  <p:stCondLst>
                                    <p:cond delay="0"/>
                                  </p:stCondLst>
                                  <p:childTnLst>
                                    <p:animMotion origin="layout" path="M -2.5E-6 4.44444E-6 L 0.11784 0.35787 " pathEditMode="relative" rAng="0" ptsTypes="AA">
                                      <p:cBhvr>
                                        <p:cTn id="34" dur="2000" fill="hold"/>
                                        <p:tgtEl>
                                          <p:spTgt spid="26"/>
                                        </p:tgtEl>
                                        <p:attrNameLst>
                                          <p:attrName>ppt_x</p:attrName>
                                          <p:attrName>ppt_y</p:attrName>
                                        </p:attrNameLst>
                                      </p:cBhvr>
                                      <p:rCtr x="5885" y="17847"/>
                                    </p:animMotion>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2.5E-6 1.48148E-6 L 0.0056 -0.23704 " pathEditMode="relative" rAng="0" ptsTypes="AA">
                                      <p:cBhvr>
                                        <p:cTn id="38" dur="2000" fill="hold"/>
                                        <p:tgtEl>
                                          <p:spTgt spid="25"/>
                                        </p:tgtEl>
                                        <p:attrNameLst>
                                          <p:attrName>ppt_x</p:attrName>
                                          <p:attrName>ppt_y</p:attrName>
                                        </p:attrNameLst>
                                      </p:cBhvr>
                                      <p:rCtr x="273" y="-1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5" grpId="1" animBg="1"/>
      <p:bldP spid="26" grpId="0" animBg="1"/>
      <p:bldP spid="2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Theory</a:t>
            </a:r>
          </a:p>
        </p:txBody>
      </p:sp>
      <p:pic>
        <p:nvPicPr>
          <p:cNvPr id="21" name="Picture 20">
            <a:extLst>
              <a:ext uri="{FF2B5EF4-FFF2-40B4-BE49-F238E27FC236}">
                <a16:creationId xmlns:a16="http://schemas.microsoft.com/office/drawing/2014/main" id="{E9371393-0CFF-4659-8689-2BF64699F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120" y="1080221"/>
            <a:ext cx="4237760" cy="4386082"/>
          </a:xfrm>
          <a:prstGeom prst="rect">
            <a:avLst/>
          </a:prstGeom>
        </p:spPr>
      </p:pic>
    </p:spTree>
    <p:extLst>
      <p:ext uri="{BB962C8B-B14F-4D97-AF65-F5344CB8AC3E}">
        <p14:creationId xmlns:p14="http://schemas.microsoft.com/office/powerpoint/2010/main" val="2179871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Theory</a:t>
            </a:r>
          </a:p>
        </p:txBody>
      </p:sp>
      <p:pic>
        <p:nvPicPr>
          <p:cNvPr id="4" name="Picture 3">
            <a:extLst>
              <a:ext uri="{FF2B5EF4-FFF2-40B4-BE49-F238E27FC236}">
                <a16:creationId xmlns:a16="http://schemas.microsoft.com/office/drawing/2014/main" id="{A5501833-23C4-49D7-9363-789C4DA1E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120" y="1080221"/>
            <a:ext cx="4237760" cy="4386082"/>
          </a:xfrm>
          <a:prstGeom prst="rect">
            <a:avLst/>
          </a:prstGeom>
        </p:spPr>
      </p:pic>
      <p:cxnSp>
        <p:nvCxnSpPr>
          <p:cNvPr id="5" name="Straight Arrow Connector 4">
            <a:extLst>
              <a:ext uri="{FF2B5EF4-FFF2-40B4-BE49-F238E27FC236}">
                <a16:creationId xmlns:a16="http://schemas.microsoft.com/office/drawing/2014/main" id="{64B0506C-AB63-49AF-A701-C822D7AD0E20}"/>
              </a:ext>
            </a:extLst>
          </p:cNvPr>
          <p:cNvCxnSpPr/>
          <p:nvPr/>
        </p:nvCxnSpPr>
        <p:spPr>
          <a:xfrm flipH="1">
            <a:off x="5526625" y="1719855"/>
            <a:ext cx="72008" cy="36004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9A6EC50-EFAA-4C1F-A4E9-0D6D25BE6ADC}"/>
              </a:ext>
            </a:extLst>
          </p:cNvPr>
          <p:cNvCxnSpPr/>
          <p:nvPr/>
        </p:nvCxnSpPr>
        <p:spPr>
          <a:xfrm>
            <a:off x="4211960" y="3442962"/>
            <a:ext cx="360040" cy="21602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CC83A6-0029-4353-BA6E-F4FC90EEDD7F}"/>
              </a:ext>
            </a:extLst>
          </p:cNvPr>
          <p:cNvCxnSpPr/>
          <p:nvPr/>
        </p:nvCxnSpPr>
        <p:spPr>
          <a:xfrm flipV="1">
            <a:off x="5454617" y="4958125"/>
            <a:ext cx="288032" cy="14401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CEFF341-AE02-4583-A04A-E6B167611FA8}"/>
              </a:ext>
            </a:extLst>
          </p:cNvPr>
          <p:cNvCxnSpPr/>
          <p:nvPr/>
        </p:nvCxnSpPr>
        <p:spPr>
          <a:xfrm flipH="1" flipV="1">
            <a:off x="7442396" y="4110003"/>
            <a:ext cx="144016"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794EEDB-947A-43A6-8BD1-7021C01F8024}"/>
              </a:ext>
            </a:extLst>
          </p:cNvPr>
          <p:cNvCxnSpPr/>
          <p:nvPr/>
        </p:nvCxnSpPr>
        <p:spPr>
          <a:xfrm flipH="1">
            <a:off x="7154364" y="2327281"/>
            <a:ext cx="576064" cy="720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6313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Theory</a:t>
            </a:r>
          </a:p>
        </p:txBody>
      </p:sp>
      <p:pic>
        <p:nvPicPr>
          <p:cNvPr id="10" name="Picture 9">
            <a:extLst>
              <a:ext uri="{FF2B5EF4-FFF2-40B4-BE49-F238E27FC236}">
                <a16:creationId xmlns:a16="http://schemas.microsoft.com/office/drawing/2014/main" id="{383C5B6F-391F-4807-AFB3-5E23FCEE2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120" y="1080221"/>
            <a:ext cx="4237760" cy="4386082"/>
          </a:xfrm>
          <a:prstGeom prst="rect">
            <a:avLst/>
          </a:prstGeom>
        </p:spPr>
      </p:pic>
      <p:cxnSp>
        <p:nvCxnSpPr>
          <p:cNvPr id="11" name="Straight Arrow Connector 10">
            <a:extLst>
              <a:ext uri="{FF2B5EF4-FFF2-40B4-BE49-F238E27FC236}">
                <a16:creationId xmlns:a16="http://schemas.microsoft.com/office/drawing/2014/main" id="{9B2F3E59-5C87-423B-BFA9-8FDD9DB12DA6}"/>
              </a:ext>
            </a:extLst>
          </p:cNvPr>
          <p:cNvCxnSpPr/>
          <p:nvPr/>
        </p:nvCxnSpPr>
        <p:spPr>
          <a:xfrm flipH="1">
            <a:off x="5496480" y="1706054"/>
            <a:ext cx="72008" cy="36004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5D0172-F11E-461B-AC77-C71CCE5664D7}"/>
              </a:ext>
            </a:extLst>
          </p:cNvPr>
          <p:cNvCxnSpPr/>
          <p:nvPr/>
        </p:nvCxnSpPr>
        <p:spPr>
          <a:xfrm flipV="1">
            <a:off x="4625674" y="4013642"/>
            <a:ext cx="0" cy="57606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745F09-59AB-46B2-95B6-456B9B17EA84}"/>
              </a:ext>
            </a:extLst>
          </p:cNvPr>
          <p:cNvCxnSpPr/>
          <p:nvPr/>
        </p:nvCxnSpPr>
        <p:spPr>
          <a:xfrm flipV="1">
            <a:off x="5424472" y="4877738"/>
            <a:ext cx="288032" cy="14401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8236D4A-8417-4166-93E5-4C9973A27C51}"/>
              </a:ext>
            </a:extLst>
          </p:cNvPr>
          <p:cNvCxnSpPr/>
          <p:nvPr/>
        </p:nvCxnSpPr>
        <p:spPr>
          <a:xfrm flipH="1">
            <a:off x="7506442" y="3400112"/>
            <a:ext cx="288032" cy="36688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771B8C4-7563-437E-BB83-B29B9308EAA3}"/>
              </a:ext>
            </a:extLst>
          </p:cNvPr>
          <p:cNvCxnSpPr/>
          <p:nvPr/>
        </p:nvCxnSpPr>
        <p:spPr>
          <a:xfrm flipH="1">
            <a:off x="7074394" y="2329197"/>
            <a:ext cx="576064" cy="7200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5878BFD-0FCC-4EA2-A422-F3D227D587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6138" y="795142"/>
            <a:ext cx="1956245" cy="1884516"/>
          </a:xfrm>
          <a:prstGeom prst="rect">
            <a:avLst/>
          </a:prstGeom>
        </p:spPr>
      </p:pic>
      <p:cxnSp>
        <p:nvCxnSpPr>
          <p:cNvPr id="17" name="Straight Arrow Connector 16">
            <a:extLst>
              <a:ext uri="{FF2B5EF4-FFF2-40B4-BE49-F238E27FC236}">
                <a16:creationId xmlns:a16="http://schemas.microsoft.com/office/drawing/2014/main" id="{19010011-C689-4FBC-A1D1-CA8B455FE454}"/>
              </a:ext>
            </a:extLst>
          </p:cNvPr>
          <p:cNvCxnSpPr/>
          <p:nvPr/>
        </p:nvCxnSpPr>
        <p:spPr>
          <a:xfrm>
            <a:off x="6525625" y="1637245"/>
            <a:ext cx="72008" cy="42884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279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Practice</a:t>
            </a:r>
          </a:p>
        </p:txBody>
      </p:sp>
      <p:pic>
        <p:nvPicPr>
          <p:cNvPr id="4" name="Picture 3">
            <a:extLst>
              <a:ext uri="{FF2B5EF4-FFF2-40B4-BE49-F238E27FC236}">
                <a16:creationId xmlns:a16="http://schemas.microsoft.com/office/drawing/2014/main" id="{1FB31538-FB1B-46A8-83F3-C1916E44E5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913" y="1889204"/>
            <a:ext cx="872674" cy="903218"/>
          </a:xfrm>
          <a:prstGeom prst="rect">
            <a:avLst/>
          </a:prstGeom>
        </p:spPr>
      </p:pic>
      <p:pic>
        <p:nvPicPr>
          <p:cNvPr id="5" name="Picture 4">
            <a:extLst>
              <a:ext uri="{FF2B5EF4-FFF2-40B4-BE49-F238E27FC236}">
                <a16:creationId xmlns:a16="http://schemas.microsoft.com/office/drawing/2014/main" id="{4640AD92-9860-4945-A9AC-77B72713D0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38611" y="1953385"/>
            <a:ext cx="5030885" cy="3773164"/>
          </a:xfrm>
          <a:prstGeom prst="rect">
            <a:avLst/>
          </a:prstGeom>
        </p:spPr>
      </p:pic>
      <p:sp>
        <p:nvSpPr>
          <p:cNvPr id="6" name="Right Arrow 18">
            <a:extLst>
              <a:ext uri="{FF2B5EF4-FFF2-40B4-BE49-F238E27FC236}">
                <a16:creationId xmlns:a16="http://schemas.microsoft.com/office/drawing/2014/main" id="{280F4AFF-669E-4D35-907B-3FF1DFC394F6}"/>
              </a:ext>
            </a:extLst>
          </p:cNvPr>
          <p:cNvSpPr/>
          <p:nvPr/>
        </p:nvSpPr>
        <p:spPr>
          <a:xfrm>
            <a:off x="4950562" y="3558765"/>
            <a:ext cx="1292017" cy="56358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997AAA8C-CBB3-48ED-BA5E-3808E2EC53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0216" y="1889204"/>
            <a:ext cx="872674" cy="903218"/>
          </a:xfrm>
          <a:prstGeom prst="rect">
            <a:avLst/>
          </a:prstGeom>
        </p:spPr>
      </p:pic>
      <p:pic>
        <p:nvPicPr>
          <p:cNvPr id="8" name="Picture 7">
            <a:extLst>
              <a:ext uri="{FF2B5EF4-FFF2-40B4-BE49-F238E27FC236}">
                <a16:creationId xmlns:a16="http://schemas.microsoft.com/office/drawing/2014/main" id="{FB9446C5-F301-4829-8E12-9AD33D5EF8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3519" y="1889204"/>
            <a:ext cx="872674" cy="903218"/>
          </a:xfrm>
          <a:prstGeom prst="rect">
            <a:avLst/>
          </a:prstGeom>
        </p:spPr>
      </p:pic>
      <p:pic>
        <p:nvPicPr>
          <p:cNvPr id="9" name="Picture 8">
            <a:extLst>
              <a:ext uri="{FF2B5EF4-FFF2-40B4-BE49-F238E27FC236}">
                <a16:creationId xmlns:a16="http://schemas.microsoft.com/office/drawing/2014/main" id="{04696108-E8AA-42C4-A5D8-4FE8F6D8DB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6822" y="1889204"/>
            <a:ext cx="872674" cy="903218"/>
          </a:xfrm>
          <a:prstGeom prst="rect">
            <a:avLst/>
          </a:prstGeom>
        </p:spPr>
      </p:pic>
      <p:pic>
        <p:nvPicPr>
          <p:cNvPr id="10" name="Picture 9">
            <a:extLst>
              <a:ext uri="{FF2B5EF4-FFF2-40B4-BE49-F238E27FC236}">
                <a16:creationId xmlns:a16="http://schemas.microsoft.com/office/drawing/2014/main" id="{63A3623B-D3BB-48E8-A70E-1EF669DCFC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913" y="2893284"/>
            <a:ext cx="872674" cy="903218"/>
          </a:xfrm>
          <a:prstGeom prst="rect">
            <a:avLst/>
          </a:prstGeom>
        </p:spPr>
      </p:pic>
      <p:pic>
        <p:nvPicPr>
          <p:cNvPr id="11" name="Picture 10">
            <a:extLst>
              <a:ext uri="{FF2B5EF4-FFF2-40B4-BE49-F238E27FC236}">
                <a16:creationId xmlns:a16="http://schemas.microsoft.com/office/drawing/2014/main" id="{E7539E4C-36E9-49B3-838D-607C66B689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0216" y="2893284"/>
            <a:ext cx="872674" cy="903218"/>
          </a:xfrm>
          <a:prstGeom prst="rect">
            <a:avLst/>
          </a:prstGeom>
        </p:spPr>
      </p:pic>
      <p:pic>
        <p:nvPicPr>
          <p:cNvPr id="12" name="Picture 11">
            <a:extLst>
              <a:ext uri="{FF2B5EF4-FFF2-40B4-BE49-F238E27FC236}">
                <a16:creationId xmlns:a16="http://schemas.microsoft.com/office/drawing/2014/main" id="{31A948DE-1388-4AE0-9E4B-1DB11A0E42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3519" y="2893284"/>
            <a:ext cx="872674" cy="903218"/>
          </a:xfrm>
          <a:prstGeom prst="rect">
            <a:avLst/>
          </a:prstGeom>
        </p:spPr>
      </p:pic>
      <p:pic>
        <p:nvPicPr>
          <p:cNvPr id="13" name="Picture 12">
            <a:extLst>
              <a:ext uri="{FF2B5EF4-FFF2-40B4-BE49-F238E27FC236}">
                <a16:creationId xmlns:a16="http://schemas.microsoft.com/office/drawing/2014/main" id="{2EC34CBA-4D83-491D-ABA0-F838F2DDE2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6822" y="2893284"/>
            <a:ext cx="872674" cy="903218"/>
          </a:xfrm>
          <a:prstGeom prst="rect">
            <a:avLst/>
          </a:prstGeom>
        </p:spPr>
      </p:pic>
      <p:pic>
        <p:nvPicPr>
          <p:cNvPr id="14" name="Picture 13">
            <a:extLst>
              <a:ext uri="{FF2B5EF4-FFF2-40B4-BE49-F238E27FC236}">
                <a16:creationId xmlns:a16="http://schemas.microsoft.com/office/drawing/2014/main" id="{2829804D-6E35-4D8C-829E-01F0AEAD81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853" y="3897364"/>
            <a:ext cx="872674" cy="903218"/>
          </a:xfrm>
          <a:prstGeom prst="rect">
            <a:avLst/>
          </a:prstGeom>
        </p:spPr>
      </p:pic>
      <p:pic>
        <p:nvPicPr>
          <p:cNvPr id="15" name="Picture 14">
            <a:extLst>
              <a:ext uri="{FF2B5EF4-FFF2-40B4-BE49-F238E27FC236}">
                <a16:creationId xmlns:a16="http://schemas.microsoft.com/office/drawing/2014/main" id="{48E70F4B-7E87-4A3D-8021-D600077D82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1156" y="3897364"/>
            <a:ext cx="872674" cy="903218"/>
          </a:xfrm>
          <a:prstGeom prst="rect">
            <a:avLst/>
          </a:prstGeom>
        </p:spPr>
      </p:pic>
      <p:pic>
        <p:nvPicPr>
          <p:cNvPr id="16" name="Picture 15">
            <a:extLst>
              <a:ext uri="{FF2B5EF4-FFF2-40B4-BE49-F238E27FC236}">
                <a16:creationId xmlns:a16="http://schemas.microsoft.com/office/drawing/2014/main" id="{4A09E85C-D2F7-47EB-A280-B70B39E649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4459" y="3897364"/>
            <a:ext cx="872674" cy="903218"/>
          </a:xfrm>
          <a:prstGeom prst="rect">
            <a:avLst/>
          </a:prstGeom>
        </p:spPr>
      </p:pic>
      <p:pic>
        <p:nvPicPr>
          <p:cNvPr id="17" name="Picture 16">
            <a:extLst>
              <a:ext uri="{FF2B5EF4-FFF2-40B4-BE49-F238E27FC236}">
                <a16:creationId xmlns:a16="http://schemas.microsoft.com/office/drawing/2014/main" id="{7E3ACEA0-937F-4F15-AF7A-1D3BA5C812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7762" y="3897364"/>
            <a:ext cx="872674" cy="903218"/>
          </a:xfrm>
          <a:prstGeom prst="rect">
            <a:avLst/>
          </a:prstGeom>
        </p:spPr>
      </p:pic>
      <p:pic>
        <p:nvPicPr>
          <p:cNvPr id="18" name="Picture 17">
            <a:extLst>
              <a:ext uri="{FF2B5EF4-FFF2-40B4-BE49-F238E27FC236}">
                <a16:creationId xmlns:a16="http://schemas.microsoft.com/office/drawing/2014/main" id="{27070E1B-102B-4843-B8C2-6A4672CDCE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853" y="4901444"/>
            <a:ext cx="872674" cy="903218"/>
          </a:xfrm>
          <a:prstGeom prst="rect">
            <a:avLst/>
          </a:prstGeom>
        </p:spPr>
      </p:pic>
      <p:pic>
        <p:nvPicPr>
          <p:cNvPr id="19" name="Picture 18">
            <a:extLst>
              <a:ext uri="{FF2B5EF4-FFF2-40B4-BE49-F238E27FC236}">
                <a16:creationId xmlns:a16="http://schemas.microsoft.com/office/drawing/2014/main" id="{75C6C3F4-FDC7-4E78-ABD7-21842C3E18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1156" y="4901444"/>
            <a:ext cx="872674" cy="903218"/>
          </a:xfrm>
          <a:prstGeom prst="rect">
            <a:avLst/>
          </a:prstGeom>
        </p:spPr>
      </p:pic>
      <p:pic>
        <p:nvPicPr>
          <p:cNvPr id="20" name="Picture 19">
            <a:extLst>
              <a:ext uri="{FF2B5EF4-FFF2-40B4-BE49-F238E27FC236}">
                <a16:creationId xmlns:a16="http://schemas.microsoft.com/office/drawing/2014/main" id="{83C59ADD-D5F3-442C-8627-95B4896F4F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4459" y="4901444"/>
            <a:ext cx="872674" cy="903218"/>
          </a:xfrm>
          <a:prstGeom prst="rect">
            <a:avLst/>
          </a:prstGeom>
        </p:spPr>
      </p:pic>
      <p:pic>
        <p:nvPicPr>
          <p:cNvPr id="22" name="Picture 21">
            <a:extLst>
              <a:ext uri="{FF2B5EF4-FFF2-40B4-BE49-F238E27FC236}">
                <a16:creationId xmlns:a16="http://schemas.microsoft.com/office/drawing/2014/main" id="{55586EB6-624E-4D3B-9EF4-25ED19B459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7762" y="4901444"/>
            <a:ext cx="872674" cy="903218"/>
          </a:xfrm>
          <a:prstGeom prst="rect">
            <a:avLst/>
          </a:prstGeom>
        </p:spPr>
      </p:pic>
    </p:spTree>
    <p:extLst>
      <p:ext uri="{BB962C8B-B14F-4D97-AF65-F5344CB8AC3E}">
        <p14:creationId xmlns:p14="http://schemas.microsoft.com/office/powerpoint/2010/main" val="1554560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Practice</a:t>
            </a:r>
          </a:p>
        </p:txBody>
      </p:sp>
      <p:pic>
        <p:nvPicPr>
          <p:cNvPr id="21" name="Picture 20">
            <a:extLst>
              <a:ext uri="{FF2B5EF4-FFF2-40B4-BE49-F238E27FC236}">
                <a16:creationId xmlns:a16="http://schemas.microsoft.com/office/drawing/2014/main" id="{9AD0E84A-9354-4156-B4DC-5BEDEAE4C6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2660" y="2210238"/>
            <a:ext cx="5030885" cy="3773164"/>
          </a:xfrm>
          <a:prstGeom prst="rect">
            <a:avLst/>
          </a:prstGeom>
        </p:spPr>
      </p:pic>
      <p:sp>
        <p:nvSpPr>
          <p:cNvPr id="23" name="Right Arrow 18">
            <a:extLst>
              <a:ext uri="{FF2B5EF4-FFF2-40B4-BE49-F238E27FC236}">
                <a16:creationId xmlns:a16="http://schemas.microsoft.com/office/drawing/2014/main" id="{EE91DB26-E181-48C2-AC25-55A89B77E96F}"/>
              </a:ext>
            </a:extLst>
          </p:cNvPr>
          <p:cNvSpPr/>
          <p:nvPr/>
        </p:nvSpPr>
        <p:spPr>
          <a:xfrm>
            <a:off x="6149108" y="2682832"/>
            <a:ext cx="1292017" cy="56358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a:extLst>
              <a:ext uri="{FF2B5EF4-FFF2-40B4-BE49-F238E27FC236}">
                <a16:creationId xmlns:a16="http://schemas.microsoft.com/office/drawing/2014/main" id="{CD701E9B-70DA-4995-8FFD-687EF12DD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0740" y="1588721"/>
            <a:ext cx="2917629" cy="2188222"/>
          </a:xfrm>
          <a:prstGeom prst="rect">
            <a:avLst/>
          </a:prstGeom>
        </p:spPr>
      </p:pic>
      <p:pic>
        <p:nvPicPr>
          <p:cNvPr id="25" name="Picture 24">
            <a:extLst>
              <a:ext uri="{FF2B5EF4-FFF2-40B4-BE49-F238E27FC236}">
                <a16:creationId xmlns:a16="http://schemas.microsoft.com/office/drawing/2014/main" id="{57AD2ACA-C78E-4CE9-8B25-CB9C296FEA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33010" y="4082976"/>
            <a:ext cx="3520790" cy="2293027"/>
          </a:xfrm>
          <a:prstGeom prst="rect">
            <a:avLst/>
          </a:prstGeom>
        </p:spPr>
      </p:pic>
      <p:sp>
        <p:nvSpPr>
          <p:cNvPr id="26" name="Right Arrow 18">
            <a:extLst>
              <a:ext uri="{FF2B5EF4-FFF2-40B4-BE49-F238E27FC236}">
                <a16:creationId xmlns:a16="http://schemas.microsoft.com/office/drawing/2014/main" id="{4B69B85D-E90A-423C-9666-FD5947800E2C}"/>
              </a:ext>
            </a:extLst>
          </p:cNvPr>
          <p:cNvSpPr/>
          <p:nvPr/>
        </p:nvSpPr>
        <p:spPr>
          <a:xfrm>
            <a:off x="6149108" y="4947229"/>
            <a:ext cx="1292017" cy="56358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1702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Practice</a:t>
            </a:r>
          </a:p>
        </p:txBody>
      </p:sp>
      <p:pic>
        <p:nvPicPr>
          <p:cNvPr id="8" name="Picture 7">
            <a:extLst>
              <a:ext uri="{FF2B5EF4-FFF2-40B4-BE49-F238E27FC236}">
                <a16:creationId xmlns:a16="http://schemas.microsoft.com/office/drawing/2014/main" id="{8DE811B6-28FE-4FF8-A930-699072A466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5259" y="2337697"/>
            <a:ext cx="2112314" cy="1584236"/>
          </a:xfrm>
          <a:prstGeom prst="rect">
            <a:avLst/>
          </a:prstGeom>
        </p:spPr>
      </p:pic>
      <p:pic>
        <p:nvPicPr>
          <p:cNvPr id="9" name="Picture 8">
            <a:extLst>
              <a:ext uri="{FF2B5EF4-FFF2-40B4-BE49-F238E27FC236}">
                <a16:creationId xmlns:a16="http://schemas.microsoft.com/office/drawing/2014/main" id="{CA4DEC58-A4DD-41FE-AA08-4D2D1A7DDA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597" y="2337697"/>
            <a:ext cx="2112314" cy="1584236"/>
          </a:xfrm>
          <a:prstGeom prst="rect">
            <a:avLst/>
          </a:prstGeom>
        </p:spPr>
      </p:pic>
      <p:pic>
        <p:nvPicPr>
          <p:cNvPr id="10" name="Picture 9">
            <a:extLst>
              <a:ext uri="{FF2B5EF4-FFF2-40B4-BE49-F238E27FC236}">
                <a16:creationId xmlns:a16="http://schemas.microsoft.com/office/drawing/2014/main" id="{476AA91E-0936-430D-BD7D-D9361C1A5E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8997" y="4137897"/>
            <a:ext cx="2112314" cy="1584236"/>
          </a:xfrm>
          <a:prstGeom prst="rect">
            <a:avLst/>
          </a:prstGeom>
        </p:spPr>
      </p:pic>
      <p:pic>
        <p:nvPicPr>
          <p:cNvPr id="11" name="Picture 10">
            <a:extLst>
              <a:ext uri="{FF2B5EF4-FFF2-40B4-BE49-F238E27FC236}">
                <a16:creationId xmlns:a16="http://schemas.microsoft.com/office/drawing/2014/main" id="{8763E91C-72FB-4370-A4E3-BF06665043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597" y="4137897"/>
            <a:ext cx="2112314" cy="1584236"/>
          </a:xfrm>
          <a:prstGeom prst="rect">
            <a:avLst/>
          </a:prstGeom>
        </p:spPr>
      </p:pic>
      <p:sp>
        <p:nvSpPr>
          <p:cNvPr id="12" name="Right Arrow 18">
            <a:extLst>
              <a:ext uri="{FF2B5EF4-FFF2-40B4-BE49-F238E27FC236}">
                <a16:creationId xmlns:a16="http://schemas.microsoft.com/office/drawing/2014/main" id="{902AE233-1953-4B87-8017-98B8758AB517}"/>
              </a:ext>
            </a:extLst>
          </p:cNvPr>
          <p:cNvSpPr/>
          <p:nvPr/>
        </p:nvSpPr>
        <p:spPr>
          <a:xfrm>
            <a:off x="5995456" y="3745579"/>
            <a:ext cx="1292017" cy="56358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FE3713B8-284F-4804-9A34-794044E78B41}"/>
              </a:ext>
            </a:extLst>
          </p:cNvPr>
          <p:cNvPicPr>
            <a:picLocks noChangeAspect="1"/>
          </p:cNvPicPr>
          <p:nvPr/>
        </p:nvPicPr>
        <p:blipFill>
          <a:blip r:embed="rId4"/>
          <a:stretch>
            <a:fillRect/>
          </a:stretch>
        </p:blipFill>
        <p:spPr>
          <a:xfrm>
            <a:off x="7290063" y="1874418"/>
            <a:ext cx="3934374" cy="4305901"/>
          </a:xfrm>
          <a:prstGeom prst="rect">
            <a:avLst/>
          </a:prstGeom>
        </p:spPr>
      </p:pic>
    </p:spTree>
    <p:extLst>
      <p:ext uri="{BB962C8B-B14F-4D97-AF65-F5344CB8AC3E}">
        <p14:creationId xmlns:p14="http://schemas.microsoft.com/office/powerpoint/2010/main" val="3165612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Practice</a:t>
            </a:r>
          </a:p>
        </p:txBody>
      </p:sp>
      <p:pic>
        <p:nvPicPr>
          <p:cNvPr id="14" name="Picture 13">
            <a:extLst>
              <a:ext uri="{FF2B5EF4-FFF2-40B4-BE49-F238E27FC236}">
                <a16:creationId xmlns:a16="http://schemas.microsoft.com/office/drawing/2014/main" id="{49747AAD-5971-4048-B47C-E133279983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081" y="1590372"/>
            <a:ext cx="8333837" cy="4684124"/>
          </a:xfrm>
          <a:prstGeom prst="rect">
            <a:avLst/>
          </a:prstGeom>
        </p:spPr>
      </p:pic>
    </p:spTree>
    <p:extLst>
      <p:ext uri="{BB962C8B-B14F-4D97-AF65-F5344CB8AC3E}">
        <p14:creationId xmlns:p14="http://schemas.microsoft.com/office/powerpoint/2010/main" val="2498509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Personal Info</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http://www.jasonbock.net</a:t>
            </a:r>
          </a:p>
          <a:p>
            <a:r>
              <a:rPr lang="en-US" dirty="0"/>
              <a:t>https://www.twitter.com/jasonbock</a:t>
            </a:r>
          </a:p>
          <a:p>
            <a:r>
              <a:rPr lang="en-US" dirty="0"/>
              <a:t>https://www.github.com/jasonbock</a:t>
            </a:r>
          </a:p>
          <a:p>
            <a:r>
              <a:rPr lang="en-US" dirty="0"/>
              <a:t>jason.r.bock@outlook.com</a:t>
            </a:r>
          </a:p>
        </p:txBody>
      </p:sp>
    </p:spTree>
    <p:extLst>
      <p:ext uri="{BB962C8B-B14F-4D97-AF65-F5344CB8AC3E}">
        <p14:creationId xmlns:p14="http://schemas.microsoft.com/office/powerpoint/2010/main" val="1171871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Practice</a:t>
            </a:r>
          </a:p>
        </p:txBody>
      </p:sp>
      <p:pic>
        <p:nvPicPr>
          <p:cNvPr id="4" name="Picture 3">
            <a:extLst>
              <a:ext uri="{FF2B5EF4-FFF2-40B4-BE49-F238E27FC236}">
                <a16:creationId xmlns:a16="http://schemas.microsoft.com/office/drawing/2014/main" id="{68C03E19-4D5E-4C53-A4A0-DC254B478821}"/>
              </a:ext>
            </a:extLst>
          </p:cNvPr>
          <p:cNvPicPr>
            <a:picLocks noChangeAspect="1"/>
          </p:cNvPicPr>
          <p:nvPr/>
        </p:nvPicPr>
        <p:blipFill>
          <a:blip r:embed="rId3"/>
          <a:stretch>
            <a:fillRect/>
          </a:stretch>
        </p:blipFill>
        <p:spPr>
          <a:xfrm>
            <a:off x="2794335" y="1416021"/>
            <a:ext cx="6603327" cy="4637568"/>
          </a:xfrm>
          <a:prstGeom prst="rect">
            <a:avLst/>
          </a:prstGeom>
        </p:spPr>
      </p:pic>
      <p:sp>
        <p:nvSpPr>
          <p:cNvPr id="6" name="Rectangle 5">
            <a:extLst>
              <a:ext uri="{FF2B5EF4-FFF2-40B4-BE49-F238E27FC236}">
                <a16:creationId xmlns:a16="http://schemas.microsoft.com/office/drawing/2014/main" id="{F80F7607-EEF3-49FC-BA8A-5F15988571B5}"/>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https://www.halowaypoint.com/en-us/games/halo-5-guardians/xbox-one/game-history/players/jasonbock?gameModeFilter=All&amp;start=0&amp;count=10</a:t>
            </a:r>
          </a:p>
        </p:txBody>
      </p:sp>
    </p:spTree>
    <p:extLst>
      <p:ext uri="{BB962C8B-B14F-4D97-AF65-F5344CB8AC3E}">
        <p14:creationId xmlns:p14="http://schemas.microsoft.com/office/powerpoint/2010/main" val="728503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Practice</a:t>
            </a:r>
          </a:p>
        </p:txBody>
      </p:sp>
      <p:sp>
        <p:nvSpPr>
          <p:cNvPr id="6" name="Rectangle 5">
            <a:extLst>
              <a:ext uri="{FF2B5EF4-FFF2-40B4-BE49-F238E27FC236}">
                <a16:creationId xmlns:a16="http://schemas.microsoft.com/office/drawing/2014/main" id="{F80F7607-EEF3-49FC-BA8A-5F15988571B5}"/>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https://www.halowaypoint.com/en-us/games/halo-5-guardians/xbox-one/game-history/players/jasonbock?gameModeFilter=All&amp;start=0&amp;count=10</a:t>
            </a:r>
          </a:p>
        </p:txBody>
      </p:sp>
      <p:pic>
        <p:nvPicPr>
          <p:cNvPr id="5" name="Picture 4">
            <a:extLst>
              <a:ext uri="{FF2B5EF4-FFF2-40B4-BE49-F238E27FC236}">
                <a16:creationId xmlns:a16="http://schemas.microsoft.com/office/drawing/2014/main" id="{66B59160-E0FB-42D0-B97C-FABD797EA3F4}"/>
              </a:ext>
            </a:extLst>
          </p:cNvPr>
          <p:cNvPicPr>
            <a:picLocks noChangeAspect="1"/>
          </p:cNvPicPr>
          <p:nvPr/>
        </p:nvPicPr>
        <p:blipFill>
          <a:blip r:embed="rId3"/>
          <a:stretch>
            <a:fillRect/>
          </a:stretch>
        </p:blipFill>
        <p:spPr>
          <a:xfrm>
            <a:off x="2897489" y="1362721"/>
            <a:ext cx="6397020" cy="4831199"/>
          </a:xfrm>
          <a:prstGeom prst="rect">
            <a:avLst/>
          </a:prstGeom>
        </p:spPr>
      </p:pic>
    </p:spTree>
    <p:extLst>
      <p:ext uri="{BB962C8B-B14F-4D97-AF65-F5344CB8AC3E}">
        <p14:creationId xmlns:p14="http://schemas.microsoft.com/office/powerpoint/2010/main" val="966958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Practice</a:t>
            </a:r>
          </a:p>
        </p:txBody>
      </p:sp>
      <p:sp>
        <p:nvSpPr>
          <p:cNvPr id="6" name="Rectangle 5">
            <a:extLst>
              <a:ext uri="{FF2B5EF4-FFF2-40B4-BE49-F238E27FC236}">
                <a16:creationId xmlns:a16="http://schemas.microsoft.com/office/drawing/2014/main" id="{F80F7607-EEF3-49FC-BA8A-5F15988571B5}"/>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http://www.gamesindustry.biz/articles/2015-02-05-20m-matches-played-in-halo-5-multiplayer-beta</a:t>
            </a:r>
          </a:p>
        </p:txBody>
      </p:sp>
      <p:pic>
        <p:nvPicPr>
          <p:cNvPr id="7" name="Picture 6">
            <a:extLst>
              <a:ext uri="{FF2B5EF4-FFF2-40B4-BE49-F238E27FC236}">
                <a16:creationId xmlns:a16="http://schemas.microsoft.com/office/drawing/2014/main" id="{14D04B8E-5C5E-44B9-98D5-F7A324418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823" y="1690688"/>
            <a:ext cx="7702354" cy="4335325"/>
          </a:xfrm>
          <a:prstGeom prst="rect">
            <a:avLst/>
          </a:prstGeom>
        </p:spPr>
      </p:pic>
    </p:spTree>
    <p:extLst>
      <p:ext uri="{BB962C8B-B14F-4D97-AF65-F5344CB8AC3E}">
        <p14:creationId xmlns:p14="http://schemas.microsoft.com/office/powerpoint/2010/main" val="2381748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Orleans</a:t>
            </a:r>
          </a:p>
        </p:txBody>
      </p:sp>
      <p:pic>
        <p:nvPicPr>
          <p:cNvPr id="4" name="Picture 3">
            <a:extLst>
              <a:ext uri="{FF2B5EF4-FFF2-40B4-BE49-F238E27FC236}">
                <a16:creationId xmlns:a16="http://schemas.microsoft.com/office/drawing/2014/main" id="{A36FC3A9-1F27-416A-A732-02D824233F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4663" y="1481160"/>
            <a:ext cx="5062673" cy="2845530"/>
          </a:xfrm>
          <a:prstGeom prst="rect">
            <a:avLst/>
          </a:prstGeom>
        </p:spPr>
      </p:pic>
      <p:pic>
        <p:nvPicPr>
          <p:cNvPr id="5" name="Picture 4">
            <a:extLst>
              <a:ext uri="{FF2B5EF4-FFF2-40B4-BE49-F238E27FC236}">
                <a16:creationId xmlns:a16="http://schemas.microsoft.com/office/drawing/2014/main" id="{8FD67A5A-3554-47AA-AE89-9A95CE51936D}"/>
              </a:ext>
            </a:extLst>
          </p:cNvPr>
          <p:cNvPicPr>
            <a:picLocks noChangeAspect="1"/>
          </p:cNvPicPr>
          <p:nvPr/>
        </p:nvPicPr>
        <p:blipFill>
          <a:blip r:embed="rId4"/>
          <a:stretch>
            <a:fillRect/>
          </a:stretch>
        </p:blipFill>
        <p:spPr>
          <a:xfrm>
            <a:off x="4413079" y="4683922"/>
            <a:ext cx="3130176" cy="1289585"/>
          </a:xfrm>
          <a:prstGeom prst="rect">
            <a:avLst/>
          </a:prstGeom>
        </p:spPr>
      </p:pic>
      <p:sp>
        <p:nvSpPr>
          <p:cNvPr id="6" name="Rectangle 5">
            <a:extLst>
              <a:ext uri="{FF2B5EF4-FFF2-40B4-BE49-F238E27FC236}">
                <a16:creationId xmlns:a16="http://schemas.microsoft.com/office/drawing/2014/main" id="{0192B0C2-2632-4FD0-87BD-D37F6BEA4F3A}"/>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http://dotnet.github.io/orleans/</a:t>
            </a:r>
          </a:p>
        </p:txBody>
      </p:sp>
    </p:spTree>
    <p:extLst>
      <p:ext uri="{BB962C8B-B14F-4D97-AF65-F5344CB8AC3E}">
        <p14:creationId xmlns:p14="http://schemas.microsoft.com/office/powerpoint/2010/main" val="4011830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Orleans</a:t>
            </a:r>
          </a:p>
        </p:txBody>
      </p:sp>
      <p:sp>
        <p:nvSpPr>
          <p:cNvPr id="6" name="Rectangle 5">
            <a:extLst>
              <a:ext uri="{FF2B5EF4-FFF2-40B4-BE49-F238E27FC236}">
                <a16:creationId xmlns:a16="http://schemas.microsoft.com/office/drawing/2014/main" id="{F80F7607-EEF3-49FC-BA8A-5F15988571B5}"/>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https://channel9.msdn.com/Events/Build/2014/3-641</a:t>
            </a:r>
          </a:p>
        </p:txBody>
      </p:sp>
      <p:pic>
        <p:nvPicPr>
          <p:cNvPr id="5" name="Picture 4">
            <a:extLst>
              <a:ext uri="{FF2B5EF4-FFF2-40B4-BE49-F238E27FC236}">
                <a16:creationId xmlns:a16="http://schemas.microsoft.com/office/drawing/2014/main" id="{CF4571AD-8788-4EDB-9FB3-A8AEAEFEC0EE}"/>
              </a:ext>
            </a:extLst>
          </p:cNvPr>
          <p:cNvPicPr>
            <a:picLocks noChangeAspect="1"/>
          </p:cNvPicPr>
          <p:nvPr/>
        </p:nvPicPr>
        <p:blipFill>
          <a:blip r:embed="rId3"/>
          <a:stretch>
            <a:fillRect/>
          </a:stretch>
        </p:blipFill>
        <p:spPr>
          <a:xfrm>
            <a:off x="2190766" y="1690688"/>
            <a:ext cx="7810467" cy="4376908"/>
          </a:xfrm>
          <a:prstGeom prst="rect">
            <a:avLst/>
          </a:prstGeom>
        </p:spPr>
      </p:pic>
    </p:spTree>
    <p:extLst>
      <p:ext uri="{BB962C8B-B14F-4D97-AF65-F5344CB8AC3E}">
        <p14:creationId xmlns:p14="http://schemas.microsoft.com/office/powerpoint/2010/main" val="2083785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Orleans</a:t>
            </a:r>
          </a:p>
        </p:txBody>
      </p:sp>
      <p:sp>
        <p:nvSpPr>
          <p:cNvPr id="6" name="Rectangle 5">
            <a:extLst>
              <a:ext uri="{FF2B5EF4-FFF2-40B4-BE49-F238E27FC236}">
                <a16:creationId xmlns:a16="http://schemas.microsoft.com/office/drawing/2014/main" id="{F80F7607-EEF3-49FC-BA8A-5F15988571B5}"/>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http://dotnet.github.io/orleans/</a:t>
            </a:r>
          </a:p>
        </p:txBody>
      </p:sp>
      <p:pic>
        <p:nvPicPr>
          <p:cNvPr id="7" name="Picture 6">
            <a:extLst>
              <a:ext uri="{FF2B5EF4-FFF2-40B4-BE49-F238E27FC236}">
                <a16:creationId xmlns:a16="http://schemas.microsoft.com/office/drawing/2014/main" id="{0E0131C3-2BAE-417A-9AC1-1CBEC0181A06}"/>
              </a:ext>
            </a:extLst>
          </p:cNvPr>
          <p:cNvPicPr>
            <a:picLocks noChangeAspect="1"/>
          </p:cNvPicPr>
          <p:nvPr/>
        </p:nvPicPr>
        <p:blipFill>
          <a:blip r:embed="rId3"/>
          <a:stretch>
            <a:fillRect/>
          </a:stretch>
        </p:blipFill>
        <p:spPr>
          <a:xfrm>
            <a:off x="4426118" y="1955005"/>
            <a:ext cx="3339763" cy="1375932"/>
          </a:xfrm>
          <a:prstGeom prst="rect">
            <a:avLst/>
          </a:prstGeom>
        </p:spPr>
      </p:pic>
      <p:pic>
        <p:nvPicPr>
          <p:cNvPr id="8" name="Picture 7">
            <a:extLst>
              <a:ext uri="{FF2B5EF4-FFF2-40B4-BE49-F238E27FC236}">
                <a16:creationId xmlns:a16="http://schemas.microsoft.com/office/drawing/2014/main" id="{FACB41B8-770D-4267-B004-4E7039A5D399}"/>
              </a:ext>
            </a:extLst>
          </p:cNvPr>
          <p:cNvPicPr>
            <a:picLocks noChangeAspect="1"/>
          </p:cNvPicPr>
          <p:nvPr/>
        </p:nvPicPr>
        <p:blipFill>
          <a:blip r:embed="rId4"/>
          <a:stretch>
            <a:fillRect/>
          </a:stretch>
        </p:blipFill>
        <p:spPr>
          <a:xfrm>
            <a:off x="508407" y="3911885"/>
            <a:ext cx="11175187" cy="1678218"/>
          </a:xfrm>
          <a:prstGeom prst="rect">
            <a:avLst/>
          </a:prstGeom>
        </p:spPr>
      </p:pic>
    </p:spTree>
    <p:extLst>
      <p:ext uri="{BB962C8B-B14F-4D97-AF65-F5344CB8AC3E}">
        <p14:creationId xmlns:p14="http://schemas.microsoft.com/office/powerpoint/2010/main" val="1721116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Orleans</a:t>
            </a:r>
          </a:p>
        </p:txBody>
      </p:sp>
      <p:sp>
        <p:nvSpPr>
          <p:cNvPr id="9" name="Content Placeholder 2">
            <a:extLst>
              <a:ext uri="{FF2B5EF4-FFF2-40B4-BE49-F238E27FC236}">
                <a16:creationId xmlns:a16="http://schemas.microsoft.com/office/drawing/2014/main" id="{05C0351D-490B-477F-B33C-3FC019F6D0FA}"/>
              </a:ext>
            </a:extLst>
          </p:cNvPr>
          <p:cNvSpPr>
            <a:spLocks noGrp="1"/>
          </p:cNvSpPr>
          <p:nvPr>
            <p:ph idx="1"/>
          </p:nvPr>
        </p:nvSpPr>
        <p:spPr>
          <a:xfrm>
            <a:off x="696455" y="2474146"/>
            <a:ext cx="10799089" cy="2878690"/>
          </a:xfrm>
        </p:spPr>
        <p:txBody>
          <a:bodyPr>
            <a:normAutofit/>
          </a:bodyPr>
          <a:lstStyle/>
          <a:p>
            <a:pPr marL="0" indent="0">
              <a:buNone/>
            </a:pPr>
            <a:r>
              <a:rPr lang="en-US" sz="3200" dirty="0" err="1">
                <a:latin typeface="Cascadia Code" panose="020B0609020000020004" pitchFamily="49" charset="0"/>
                <a:cs typeface="Cascadia Code" panose="020B0609020000020004" pitchFamily="49" charset="0"/>
              </a:rPr>
              <a:t>var</a:t>
            </a:r>
            <a:r>
              <a:rPr lang="en-US" sz="3200" dirty="0">
                <a:latin typeface="Cascadia Code" panose="020B0609020000020004" pitchFamily="49" charset="0"/>
                <a:cs typeface="Cascadia Code" panose="020B0609020000020004" pitchFamily="49" charset="0"/>
              </a:rPr>
              <a:t> client = new </a:t>
            </a:r>
            <a:r>
              <a:rPr lang="en-US" sz="3200" dirty="0" err="1">
                <a:latin typeface="Cascadia Code" panose="020B0609020000020004" pitchFamily="49" charset="0"/>
                <a:cs typeface="Cascadia Code" panose="020B0609020000020004" pitchFamily="49" charset="0"/>
              </a:rPr>
              <a:t>ClientBuilder</a:t>
            </a:r>
            <a:r>
              <a:rPr lang="en-US" sz="3200" dirty="0">
                <a:latin typeface="Cascadia Code" panose="020B0609020000020004" pitchFamily="49" charset="0"/>
                <a:cs typeface="Cascadia Code" panose="020B0609020000020004" pitchFamily="49" charset="0"/>
              </a:rPr>
              <a:t>()....Build();</a:t>
            </a:r>
          </a:p>
          <a:p>
            <a:pPr marL="0" indent="0">
              <a:buNone/>
            </a:pPr>
            <a:r>
              <a:rPr lang="en-US" sz="3200" dirty="0">
                <a:latin typeface="Cascadia Code" panose="020B0609020000020004" pitchFamily="49" charset="0"/>
                <a:cs typeface="Cascadia Code" panose="020B0609020000020004" pitchFamily="49" charset="0"/>
              </a:rPr>
              <a:t>await </a:t>
            </a:r>
            <a:r>
              <a:rPr lang="en-US" sz="3200" dirty="0" err="1">
                <a:latin typeface="Cascadia Code" panose="020B0609020000020004" pitchFamily="49" charset="0"/>
                <a:cs typeface="Cascadia Code" panose="020B0609020000020004" pitchFamily="49" charset="0"/>
              </a:rPr>
              <a:t>client.Connect</a:t>
            </a:r>
            <a:r>
              <a:rPr lang="en-US" sz="3200" dirty="0">
                <a:latin typeface="Cascadia Code" panose="020B0609020000020004" pitchFamily="49" charset="0"/>
                <a:cs typeface="Cascadia Code" panose="020B0609020000020004" pitchFamily="49" charset="0"/>
              </a:rPr>
              <a:t>();</a:t>
            </a:r>
          </a:p>
          <a:p>
            <a:pPr marL="0" indent="0">
              <a:buNone/>
            </a:pPr>
            <a:endParaRPr lang="en-US" sz="3200" dirty="0">
              <a:latin typeface="Cascadia Code" panose="020B0609020000020004" pitchFamily="49" charset="0"/>
              <a:cs typeface="Cascadia Code" panose="020B0609020000020004" pitchFamily="49" charset="0"/>
            </a:endParaRPr>
          </a:p>
          <a:p>
            <a:pPr marL="0" indent="0">
              <a:buNone/>
            </a:pPr>
            <a:r>
              <a:rPr lang="en-US" sz="3200" dirty="0" err="1">
                <a:latin typeface="Cascadia Code" panose="020B0609020000020004" pitchFamily="49" charset="0"/>
                <a:cs typeface="Cascadia Code" panose="020B0609020000020004" pitchFamily="49" charset="0"/>
              </a:rPr>
              <a:t>var</a:t>
            </a:r>
            <a:r>
              <a:rPr lang="en-US" sz="3200" dirty="0">
                <a:latin typeface="Cascadia Code" panose="020B0609020000020004" pitchFamily="49" charset="0"/>
                <a:cs typeface="Cascadia Code" panose="020B0609020000020004" pitchFamily="49" charset="0"/>
              </a:rPr>
              <a:t> user = </a:t>
            </a:r>
          </a:p>
          <a:p>
            <a:pPr marL="0" indent="0">
              <a:buNone/>
            </a:pPr>
            <a:r>
              <a:rPr lang="en-US" sz="3200" dirty="0">
                <a:latin typeface="Cascadia Code" panose="020B0609020000020004" pitchFamily="49" charset="0"/>
                <a:cs typeface="Cascadia Code" panose="020B0609020000020004" pitchFamily="49" charset="0"/>
              </a:rPr>
              <a:t>  </a:t>
            </a:r>
            <a:r>
              <a:rPr lang="en-US" sz="3200" dirty="0" err="1">
                <a:latin typeface="Cascadia Code" panose="020B0609020000020004" pitchFamily="49" charset="0"/>
                <a:cs typeface="Cascadia Code" panose="020B0609020000020004" pitchFamily="49" charset="0"/>
              </a:rPr>
              <a:t>client.GetGrain</a:t>
            </a:r>
            <a:r>
              <a:rPr lang="en-US" sz="3200" dirty="0">
                <a:latin typeface="Cascadia Code" panose="020B0609020000020004" pitchFamily="49" charset="0"/>
                <a:cs typeface="Cascadia Code" panose="020B0609020000020004" pitchFamily="49" charset="0"/>
              </a:rPr>
              <a:t>&lt;</a:t>
            </a:r>
            <a:r>
              <a:rPr lang="en-US" sz="3200" dirty="0" err="1">
                <a:latin typeface="Cascadia Code" panose="020B0609020000020004" pitchFamily="49" charset="0"/>
                <a:cs typeface="Cascadia Code" panose="020B0609020000020004" pitchFamily="49" charset="0"/>
              </a:rPr>
              <a:t>IUserGrain</a:t>
            </a:r>
            <a:r>
              <a:rPr lang="en-US" sz="3200" dirty="0">
                <a:latin typeface="Cascadia Code" panose="020B0609020000020004" pitchFamily="49" charset="0"/>
                <a:cs typeface="Cascadia Code" panose="020B0609020000020004" pitchFamily="49" charset="0"/>
              </a:rPr>
              <a:t>&gt;(</a:t>
            </a:r>
            <a:r>
              <a:rPr lang="en-US" sz="3200" dirty="0" err="1">
                <a:latin typeface="Cascadia Code" panose="020B0609020000020004" pitchFamily="49" charset="0"/>
                <a:cs typeface="Cascadia Code" panose="020B0609020000020004" pitchFamily="49" charset="0"/>
              </a:rPr>
              <a:t>userName</a:t>
            </a:r>
            <a:r>
              <a:rPr lang="en-US" sz="32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894092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6CB9F-9449-438E-95DA-C2A59787CED3}"/>
              </a:ext>
            </a:extLst>
          </p:cNvPr>
          <p:cNvSpPr>
            <a:spLocks noGrp="1"/>
          </p:cNvSpPr>
          <p:nvPr>
            <p:ph type="title"/>
          </p:nvPr>
        </p:nvSpPr>
        <p:spPr/>
        <p:txBody>
          <a:bodyPr/>
          <a:lstStyle/>
          <a:p>
            <a:r>
              <a:rPr lang="en-US" dirty="0"/>
              <a:t>Orleans</a:t>
            </a:r>
          </a:p>
        </p:txBody>
      </p:sp>
      <p:sp>
        <p:nvSpPr>
          <p:cNvPr id="3" name="Content Placeholder 2">
            <a:extLst>
              <a:ext uri="{FF2B5EF4-FFF2-40B4-BE49-F238E27FC236}">
                <a16:creationId xmlns:a16="http://schemas.microsoft.com/office/drawing/2014/main" id="{54AF34F1-F450-4E3A-86A6-B7C308CB223A}"/>
              </a:ext>
            </a:extLst>
          </p:cNvPr>
          <p:cNvSpPr>
            <a:spLocks noGrp="1"/>
          </p:cNvSpPr>
          <p:nvPr>
            <p:ph idx="1"/>
          </p:nvPr>
        </p:nvSpPr>
        <p:spPr/>
        <p:txBody>
          <a:bodyPr>
            <a:normAutofit fontScale="92500" lnSpcReduction="20000"/>
          </a:bodyPr>
          <a:lstStyle/>
          <a:p>
            <a:r>
              <a:rPr lang="en-US" dirty="0"/>
              <a:t>Another grain or a client calls a method of the grain</a:t>
            </a:r>
          </a:p>
          <a:p>
            <a:r>
              <a:rPr lang="en-US" dirty="0"/>
              <a:t>The grain gets activated (if it is not activated anywhere in the silo) and an instance of the grain class is created</a:t>
            </a:r>
          </a:p>
          <a:p>
            <a:r>
              <a:rPr lang="en-US" dirty="0"/>
              <a:t>Constructor of the grain is executed and DI will setup (If you have DI)</a:t>
            </a:r>
          </a:p>
          <a:p>
            <a:pPr lvl="1"/>
            <a:r>
              <a:rPr lang="en-US" dirty="0"/>
              <a:t>If declarative persistence is used, the grain state is read from storage</a:t>
            </a:r>
          </a:p>
          <a:p>
            <a:pPr lvl="1"/>
            <a:r>
              <a:rPr lang="en-US" dirty="0"/>
              <a:t>If overridden, </a:t>
            </a:r>
            <a:r>
              <a:rPr lang="en-US" dirty="0" err="1"/>
              <a:t>OnActivateAsync</a:t>
            </a:r>
            <a:r>
              <a:rPr lang="en-US" dirty="0"/>
              <a:t> is called</a:t>
            </a:r>
          </a:p>
          <a:p>
            <a:r>
              <a:rPr lang="en-US" dirty="0"/>
              <a:t>The grain processes incoming requests</a:t>
            </a:r>
          </a:p>
          <a:p>
            <a:r>
              <a:rPr lang="en-US" dirty="0"/>
              <a:t>The grain remains idle for some time</a:t>
            </a:r>
          </a:p>
          <a:p>
            <a:r>
              <a:rPr lang="en-US" dirty="0"/>
              <a:t>Runtime decides to deactivate the grain</a:t>
            </a:r>
          </a:p>
          <a:p>
            <a:r>
              <a:rPr lang="en-US" dirty="0"/>
              <a:t>Runtime calls </a:t>
            </a:r>
            <a:r>
              <a:rPr lang="en-US" dirty="0" err="1"/>
              <a:t>OnDeactivateAsync</a:t>
            </a:r>
            <a:endParaRPr lang="en-US" dirty="0"/>
          </a:p>
          <a:p>
            <a:r>
              <a:rPr lang="en-US" dirty="0"/>
              <a:t>Runtime removes the grain from memory</a:t>
            </a:r>
          </a:p>
          <a:p>
            <a:endParaRPr lang="en-US" dirty="0"/>
          </a:p>
        </p:txBody>
      </p:sp>
      <p:sp>
        <p:nvSpPr>
          <p:cNvPr id="4" name="Rectangle 3">
            <a:extLst>
              <a:ext uri="{FF2B5EF4-FFF2-40B4-BE49-F238E27FC236}">
                <a16:creationId xmlns:a16="http://schemas.microsoft.com/office/drawing/2014/main" id="{FD13A820-543D-4C65-8BE2-D445355F284D}"/>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http://dotnet.github.io/orleans/Documentation/Getting-Started-With-Orleans/Grain-LifeCycle.html</a:t>
            </a:r>
          </a:p>
        </p:txBody>
      </p:sp>
    </p:spTree>
    <p:extLst>
      <p:ext uri="{BB962C8B-B14F-4D97-AF65-F5344CB8AC3E}">
        <p14:creationId xmlns:p14="http://schemas.microsoft.com/office/powerpoint/2010/main" val="1977856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6CB9F-9449-438E-95DA-C2A59787CED3}"/>
              </a:ext>
            </a:extLst>
          </p:cNvPr>
          <p:cNvSpPr>
            <a:spLocks noGrp="1"/>
          </p:cNvSpPr>
          <p:nvPr>
            <p:ph type="title"/>
          </p:nvPr>
        </p:nvSpPr>
        <p:spPr/>
        <p:txBody>
          <a:bodyPr/>
          <a:lstStyle/>
          <a:p>
            <a:r>
              <a:rPr lang="en-US" dirty="0"/>
              <a:t>Orleans</a:t>
            </a:r>
          </a:p>
        </p:txBody>
      </p:sp>
      <p:sp>
        <p:nvSpPr>
          <p:cNvPr id="4" name="Rectangle 3">
            <a:extLst>
              <a:ext uri="{FF2B5EF4-FFF2-40B4-BE49-F238E27FC236}">
                <a16:creationId xmlns:a16="http://schemas.microsoft.com/office/drawing/2014/main" id="{FD13A820-543D-4C65-8BE2-D445355F284D}"/>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http://dotnet.github.io/orleans/Documentation/Introduction.html</a:t>
            </a:r>
          </a:p>
        </p:txBody>
      </p:sp>
      <p:pic>
        <p:nvPicPr>
          <p:cNvPr id="7" name="Picture 6">
            <a:extLst>
              <a:ext uri="{FF2B5EF4-FFF2-40B4-BE49-F238E27FC236}">
                <a16:creationId xmlns:a16="http://schemas.microsoft.com/office/drawing/2014/main" id="{EE366B45-D570-45F0-8A7E-A90F672C7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7237" y="1787521"/>
            <a:ext cx="4137523" cy="4148077"/>
          </a:xfrm>
          <a:prstGeom prst="rect">
            <a:avLst/>
          </a:prstGeom>
        </p:spPr>
      </p:pic>
    </p:spTree>
    <p:extLst>
      <p:ext uri="{BB962C8B-B14F-4D97-AF65-F5344CB8AC3E}">
        <p14:creationId xmlns:p14="http://schemas.microsoft.com/office/powerpoint/2010/main" val="1434267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6CB9F-9449-438E-95DA-C2A59787CED3}"/>
              </a:ext>
            </a:extLst>
          </p:cNvPr>
          <p:cNvSpPr>
            <a:spLocks noGrp="1"/>
          </p:cNvSpPr>
          <p:nvPr>
            <p:ph type="title"/>
          </p:nvPr>
        </p:nvSpPr>
        <p:spPr/>
        <p:txBody>
          <a:bodyPr/>
          <a:lstStyle/>
          <a:p>
            <a:r>
              <a:rPr lang="en-US" dirty="0"/>
              <a:t>Orleans</a:t>
            </a:r>
          </a:p>
        </p:txBody>
      </p:sp>
      <p:sp>
        <p:nvSpPr>
          <p:cNvPr id="4" name="Rectangle 3">
            <a:extLst>
              <a:ext uri="{FF2B5EF4-FFF2-40B4-BE49-F238E27FC236}">
                <a16:creationId xmlns:a16="http://schemas.microsoft.com/office/drawing/2014/main" id="{FD13A820-543D-4C65-8BE2-D445355F284D}"/>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http://dotnet.github.io/orleans/Documentation/Introduction.html</a:t>
            </a:r>
          </a:p>
        </p:txBody>
      </p:sp>
      <p:pic>
        <p:nvPicPr>
          <p:cNvPr id="5" name="Picture 4">
            <a:extLst>
              <a:ext uri="{FF2B5EF4-FFF2-40B4-BE49-F238E27FC236}">
                <a16:creationId xmlns:a16="http://schemas.microsoft.com/office/drawing/2014/main" id="{066BEABB-53D3-4615-B7A5-A862442E8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419" y="1554984"/>
            <a:ext cx="8995159" cy="4528867"/>
          </a:xfrm>
          <a:prstGeom prst="rect">
            <a:avLst/>
          </a:prstGeom>
        </p:spPr>
      </p:pic>
    </p:spTree>
    <p:extLst>
      <p:ext uri="{BB962C8B-B14F-4D97-AF65-F5344CB8AC3E}">
        <p14:creationId xmlns:p14="http://schemas.microsoft.com/office/powerpoint/2010/main" val="736844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Downloads</a:t>
            </a:r>
          </a:p>
        </p:txBody>
      </p:sp>
      <p:sp>
        <p:nvSpPr>
          <p:cNvPr id="6" name="Content Placeholder 1">
            <a:extLst>
              <a:ext uri="{FF2B5EF4-FFF2-40B4-BE49-F238E27FC236}">
                <a16:creationId xmlns:a16="http://schemas.microsoft.com/office/drawing/2014/main" id="{29E132E5-7EC1-4996-9538-3D3118E352CF}"/>
              </a:ext>
            </a:extLst>
          </p:cNvPr>
          <p:cNvSpPr>
            <a:spLocks noGrp="1"/>
          </p:cNvSpPr>
          <p:nvPr>
            <p:ph idx="1"/>
          </p:nvPr>
        </p:nvSpPr>
        <p:spPr>
          <a:xfrm>
            <a:off x="432154" y="1592868"/>
            <a:ext cx="11430000" cy="4810845"/>
          </a:xfrm>
        </p:spPr>
        <p:txBody>
          <a:bodyPr anchor="ctr" anchorCtr="0"/>
          <a:lstStyle/>
          <a:p>
            <a:pPr marL="68580" indent="0" algn="ctr">
              <a:buNone/>
            </a:pPr>
            <a:r>
              <a:rPr lang="en-US" sz="2400" dirty="0"/>
              <a:t>https://github.com/JasonBock/Presentations/blob/</a:t>
            </a:r>
          </a:p>
          <a:p>
            <a:pPr marL="68580" indent="0" algn="ctr">
              <a:buNone/>
            </a:pPr>
            <a:r>
              <a:rPr lang="en-US" sz="2400" dirty="0"/>
              <a:t>master/Building%20Distributed%20Applications%20With%20Orleans.pptx</a:t>
            </a:r>
          </a:p>
          <a:p>
            <a:pPr marL="68580" indent="0" algn="ctr">
              <a:buNone/>
            </a:pPr>
            <a:endParaRPr lang="en-US" sz="2400" dirty="0"/>
          </a:p>
          <a:p>
            <a:pPr marL="68580" indent="0" algn="ctr">
              <a:buNone/>
            </a:pPr>
            <a:r>
              <a:rPr lang="en-US" sz="2400" dirty="0"/>
              <a:t>https://github.com/rockfordlhotka/</a:t>
            </a:r>
          </a:p>
          <a:p>
            <a:pPr marL="68580" indent="0" algn="ctr">
              <a:buNone/>
            </a:pPr>
            <a:r>
              <a:rPr lang="en-US" sz="2400" dirty="0" err="1"/>
              <a:t>DistributedComputingDemo</a:t>
            </a:r>
            <a:endParaRPr lang="en-US" sz="2400" dirty="0"/>
          </a:p>
        </p:txBody>
      </p:sp>
    </p:spTree>
    <p:extLst>
      <p:ext uri="{BB962C8B-B14F-4D97-AF65-F5344CB8AC3E}">
        <p14:creationId xmlns:p14="http://schemas.microsoft.com/office/powerpoint/2010/main" val="3372829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Orleans</a:t>
            </a:r>
          </a:p>
        </p:txBody>
      </p:sp>
      <p:sp>
        <p:nvSpPr>
          <p:cNvPr id="9" name="Content Placeholder 2">
            <a:extLst>
              <a:ext uri="{FF2B5EF4-FFF2-40B4-BE49-F238E27FC236}">
                <a16:creationId xmlns:a16="http://schemas.microsoft.com/office/drawing/2014/main" id="{05C0351D-490B-477F-B33C-3FC019F6D0FA}"/>
              </a:ext>
            </a:extLst>
          </p:cNvPr>
          <p:cNvSpPr>
            <a:spLocks noGrp="1"/>
          </p:cNvSpPr>
          <p:nvPr>
            <p:ph idx="1"/>
          </p:nvPr>
        </p:nvSpPr>
        <p:spPr>
          <a:xfrm>
            <a:off x="1329967" y="1690688"/>
            <a:ext cx="9532066" cy="4604270"/>
          </a:xfrm>
        </p:spPr>
        <p:txBody>
          <a:bodyPr>
            <a:noAutofit/>
          </a:bodyPr>
          <a:lstStyle/>
          <a:p>
            <a:pPr marL="0" indent="0">
              <a:buNone/>
            </a:pPr>
            <a:r>
              <a:rPr lang="en-US" sz="2400" dirty="0">
                <a:latin typeface="Cascadia Code" panose="020B0609020000020004" pitchFamily="49" charset="0"/>
                <a:cs typeface="Cascadia Code" panose="020B0609020000020004" pitchFamily="49" charset="0"/>
              </a:rPr>
              <a:t>public class </a:t>
            </a:r>
            <a:r>
              <a:rPr lang="en-US" sz="2400" dirty="0" err="1">
                <a:latin typeface="Cascadia Code" panose="020B0609020000020004" pitchFamily="49" charset="0"/>
                <a:cs typeface="Cascadia Code" panose="020B0609020000020004" pitchFamily="49" charset="0"/>
              </a:rPr>
              <a:t>UserGrain</a:t>
            </a:r>
            <a:endParaRPr lang="en-US" sz="2400" dirty="0">
              <a:latin typeface="Cascadia Code" panose="020B0609020000020004" pitchFamily="49" charset="0"/>
              <a:cs typeface="Cascadia Code" panose="020B0609020000020004" pitchFamily="49" charset="0"/>
            </a:endParaRPr>
          </a:p>
          <a:p>
            <a:pPr marL="0" indent="0">
              <a:buNone/>
            </a:pPr>
            <a:r>
              <a:rPr lang="en-US" sz="2400" dirty="0">
                <a:latin typeface="Cascadia Code" panose="020B0609020000020004" pitchFamily="49" charset="0"/>
                <a:cs typeface="Cascadia Code" panose="020B0609020000020004" pitchFamily="49" charset="0"/>
              </a:rPr>
              <a:t>  : Grain&lt;</a:t>
            </a:r>
            <a:r>
              <a:rPr lang="en-US" sz="2400" dirty="0" err="1">
                <a:latin typeface="Cascadia Code" panose="020B0609020000020004" pitchFamily="49" charset="0"/>
                <a:cs typeface="Cascadia Code" panose="020B0609020000020004" pitchFamily="49" charset="0"/>
              </a:rPr>
              <a:t>UserGrainState</a:t>
            </a:r>
            <a:r>
              <a:rPr lang="en-US" sz="2400" dirty="0">
                <a:latin typeface="Cascadia Code" panose="020B0609020000020004" pitchFamily="49" charset="0"/>
                <a:cs typeface="Cascadia Code" panose="020B0609020000020004" pitchFamily="49" charset="0"/>
              </a:rPr>
              <a:t>&gt;, </a:t>
            </a:r>
            <a:r>
              <a:rPr lang="en-US" sz="2400" dirty="0" err="1">
                <a:latin typeface="Cascadia Code" panose="020B0609020000020004" pitchFamily="49" charset="0"/>
                <a:cs typeface="Cascadia Code" panose="020B0609020000020004" pitchFamily="49" charset="0"/>
              </a:rPr>
              <a:t>IUserGrain</a:t>
            </a:r>
            <a:endParaRPr lang="en-US" sz="2400" dirty="0">
              <a:latin typeface="Cascadia Code" panose="020B0609020000020004" pitchFamily="49" charset="0"/>
              <a:cs typeface="Cascadia Code" panose="020B0609020000020004" pitchFamily="49" charset="0"/>
            </a:endParaRPr>
          </a:p>
          <a:p>
            <a:pPr marL="0" indent="0">
              <a:buNone/>
            </a:pPr>
            <a:r>
              <a:rPr lang="en-US" sz="2400" dirty="0">
                <a:latin typeface="Cascadia Code" panose="020B0609020000020004" pitchFamily="49" charset="0"/>
                <a:cs typeface="Cascadia Code" panose="020B0609020000020004" pitchFamily="49" charset="0"/>
              </a:rPr>
              <a:t>{</a:t>
            </a:r>
          </a:p>
          <a:p>
            <a:pPr marL="0" indent="0">
              <a:buNone/>
            </a:pPr>
            <a:r>
              <a:rPr lang="en-US" sz="2400" dirty="0">
                <a:latin typeface="Cascadia Code" panose="020B0609020000020004" pitchFamily="49" charset="0"/>
                <a:cs typeface="Cascadia Code" panose="020B0609020000020004" pitchFamily="49" charset="0"/>
              </a:rPr>
              <a:t>  private </a:t>
            </a:r>
            <a:r>
              <a:rPr lang="en-US" sz="2400" dirty="0" err="1">
                <a:latin typeface="Cascadia Code" panose="020B0609020000020004" pitchFamily="49" charset="0"/>
                <a:cs typeface="Cascadia Code" panose="020B0609020000020004" pitchFamily="49" charset="0"/>
              </a:rPr>
              <a:t>readonly</a:t>
            </a:r>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ILogger</a:t>
            </a:r>
            <a:r>
              <a:rPr lang="en-US" sz="2400" dirty="0">
                <a:latin typeface="Cascadia Code" panose="020B0609020000020004" pitchFamily="49" charset="0"/>
                <a:cs typeface="Cascadia Code" panose="020B0609020000020004" pitchFamily="49" charset="0"/>
              </a:rPr>
              <a:t> logger;</a:t>
            </a:r>
          </a:p>
          <a:p>
            <a:pPr marL="0" indent="0">
              <a:buNone/>
            </a:pPr>
            <a:r>
              <a:rPr lang="en-US" sz="2400" dirty="0">
                <a:latin typeface="Cascadia Code" panose="020B0609020000020004" pitchFamily="49" charset="0"/>
                <a:cs typeface="Cascadia Code" panose="020B0609020000020004" pitchFamily="49" charset="0"/>
              </a:rPr>
              <a:t>  private </a:t>
            </a:r>
            <a:r>
              <a:rPr lang="en-US" sz="2400" dirty="0" err="1">
                <a:latin typeface="Cascadia Code" panose="020B0609020000020004" pitchFamily="49" charset="0"/>
                <a:cs typeface="Cascadia Code" panose="020B0609020000020004" pitchFamily="49" charset="0"/>
              </a:rPr>
              <a:t>readonly</a:t>
            </a:r>
            <a:r>
              <a:rPr lang="en-US" sz="2400" dirty="0">
                <a:latin typeface="Cascadia Code" panose="020B0609020000020004" pitchFamily="49" charset="0"/>
                <a:cs typeface="Cascadia Code" panose="020B0609020000020004" pitchFamily="49" charset="0"/>
              </a:rPr>
              <a:t> Lazy&lt;</a:t>
            </a:r>
            <a:r>
              <a:rPr lang="en-US" sz="2400" dirty="0" err="1">
                <a:latin typeface="Cascadia Code" panose="020B0609020000020004" pitchFamily="49" charset="0"/>
                <a:cs typeface="Cascadia Code" panose="020B0609020000020004" pitchFamily="49" charset="0"/>
              </a:rPr>
              <a:t>INotification</a:t>
            </a:r>
            <a:r>
              <a:rPr lang="en-US" sz="2400" dirty="0">
                <a:latin typeface="Cascadia Code" panose="020B0609020000020004" pitchFamily="49" charset="0"/>
                <a:cs typeface="Cascadia Code" panose="020B0609020000020004" pitchFamily="49" charset="0"/>
              </a:rPr>
              <a:t>&gt; notification;</a:t>
            </a:r>
          </a:p>
          <a:p>
            <a:pPr marL="0" indent="0">
              <a:buNone/>
            </a:pPr>
            <a:endParaRPr lang="en-US" sz="2400" dirty="0">
              <a:latin typeface="Cascadia Code" panose="020B0609020000020004" pitchFamily="49" charset="0"/>
              <a:cs typeface="Cascadia Code" panose="020B0609020000020004" pitchFamily="49" charset="0"/>
            </a:endParaRPr>
          </a:p>
          <a:p>
            <a:pPr marL="0" indent="0">
              <a:buNone/>
            </a:pPr>
            <a:r>
              <a:rPr lang="en-US" sz="2400" dirty="0">
                <a:latin typeface="Cascadia Code" panose="020B0609020000020004" pitchFamily="49" charset="0"/>
                <a:cs typeface="Cascadia Code" panose="020B0609020000020004" pitchFamily="49" charset="0"/>
              </a:rPr>
              <a:t>  public </a:t>
            </a:r>
            <a:r>
              <a:rPr lang="en-US" sz="2400" dirty="0" err="1">
                <a:latin typeface="Cascadia Code" panose="020B0609020000020004" pitchFamily="49" charset="0"/>
                <a:cs typeface="Cascadia Code" panose="020B0609020000020004" pitchFamily="49" charset="0"/>
              </a:rPr>
              <a:t>UserGrain</a:t>
            </a:r>
            <a:r>
              <a:rPr lang="en-US" sz="2400" dirty="0">
                <a:latin typeface="Cascadia Code" panose="020B0609020000020004" pitchFamily="49" charset="0"/>
                <a:cs typeface="Cascadia Code" panose="020B0609020000020004" pitchFamily="49" charset="0"/>
              </a:rPr>
              <a:t>(</a:t>
            </a:r>
            <a:r>
              <a:rPr lang="en-US" sz="2400" dirty="0" err="1">
                <a:latin typeface="Cascadia Code" panose="020B0609020000020004" pitchFamily="49" charset="0"/>
                <a:cs typeface="Cascadia Code" panose="020B0609020000020004" pitchFamily="49" charset="0"/>
              </a:rPr>
              <a:t>ILogger</a:t>
            </a:r>
            <a:r>
              <a:rPr lang="en-US" sz="2400" dirty="0">
                <a:latin typeface="Cascadia Code" panose="020B0609020000020004" pitchFamily="49" charset="0"/>
                <a:cs typeface="Cascadia Code" panose="020B0609020000020004" pitchFamily="49" charset="0"/>
              </a:rPr>
              <a:t> logger, </a:t>
            </a:r>
          </a:p>
          <a:p>
            <a:pPr marL="0" indent="0">
              <a:buNone/>
            </a:pPr>
            <a:r>
              <a:rPr lang="en-US" sz="2400" dirty="0">
                <a:latin typeface="Cascadia Code" panose="020B0609020000020004" pitchFamily="49" charset="0"/>
                <a:cs typeface="Cascadia Code" panose="020B0609020000020004" pitchFamily="49" charset="0"/>
              </a:rPr>
              <a:t>    Lazy&lt;</a:t>
            </a:r>
            <a:r>
              <a:rPr lang="en-US" sz="2400" dirty="0" err="1">
                <a:latin typeface="Cascadia Code" panose="020B0609020000020004" pitchFamily="49" charset="0"/>
                <a:cs typeface="Cascadia Code" panose="020B0609020000020004" pitchFamily="49" charset="0"/>
              </a:rPr>
              <a:t>INotification</a:t>
            </a:r>
            <a:r>
              <a:rPr lang="en-US" sz="2400" dirty="0">
                <a:latin typeface="Cascadia Code" panose="020B0609020000020004" pitchFamily="49" charset="0"/>
                <a:cs typeface="Cascadia Code" panose="020B0609020000020004" pitchFamily="49" charset="0"/>
              </a:rPr>
              <a:t>&gt; notification)</a:t>
            </a:r>
          </a:p>
          <a:p>
            <a:pPr marL="0" indent="0">
              <a:buNone/>
            </a:pPr>
            <a:r>
              <a:rPr lang="en-US" sz="2400" dirty="0">
                <a:latin typeface="Cascadia Code" panose="020B0609020000020004" pitchFamily="49" charset="0"/>
                <a:cs typeface="Cascadia Code" panose="020B0609020000020004" pitchFamily="49" charset="0"/>
              </a:rPr>
              <a:t>  { ... }</a:t>
            </a:r>
          </a:p>
          <a:p>
            <a:pPr marL="0" indent="0">
              <a:buNone/>
            </a:pPr>
            <a:r>
              <a:rPr lang="en-US" sz="24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4035208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Orleans</a:t>
            </a:r>
          </a:p>
        </p:txBody>
      </p:sp>
      <p:sp>
        <p:nvSpPr>
          <p:cNvPr id="9" name="Content Placeholder 2">
            <a:extLst>
              <a:ext uri="{FF2B5EF4-FFF2-40B4-BE49-F238E27FC236}">
                <a16:creationId xmlns:a16="http://schemas.microsoft.com/office/drawing/2014/main" id="{05C0351D-490B-477F-B33C-3FC019F6D0FA}"/>
              </a:ext>
            </a:extLst>
          </p:cNvPr>
          <p:cNvSpPr>
            <a:spLocks noGrp="1"/>
          </p:cNvSpPr>
          <p:nvPr>
            <p:ph idx="1"/>
          </p:nvPr>
        </p:nvSpPr>
        <p:spPr>
          <a:xfrm>
            <a:off x="1329967" y="2807105"/>
            <a:ext cx="9532066" cy="2296521"/>
          </a:xfrm>
        </p:spPr>
        <p:txBody>
          <a:bodyPr>
            <a:noAutofit/>
          </a:bodyPr>
          <a:lstStyle/>
          <a:p>
            <a:pPr marL="0" indent="0">
              <a:buNone/>
            </a:pPr>
            <a:r>
              <a:rPr lang="en-US" sz="2400" dirty="0">
                <a:latin typeface="Cascadia Code" panose="020B0609020000020004" pitchFamily="49" charset="0"/>
                <a:cs typeface="Cascadia Code" panose="020B0609020000020004" pitchFamily="49" charset="0"/>
              </a:rPr>
              <a:t>public interface </a:t>
            </a:r>
            <a:r>
              <a:rPr lang="en-US" sz="2400" dirty="0" err="1">
                <a:latin typeface="Cascadia Code" panose="020B0609020000020004" pitchFamily="49" charset="0"/>
                <a:cs typeface="Cascadia Code" panose="020B0609020000020004" pitchFamily="49" charset="0"/>
              </a:rPr>
              <a:t>IUserGrain</a:t>
            </a:r>
            <a:endParaRPr lang="en-US" sz="2400" dirty="0">
              <a:latin typeface="Cascadia Code" panose="020B0609020000020004" pitchFamily="49" charset="0"/>
              <a:cs typeface="Cascadia Code" panose="020B0609020000020004" pitchFamily="49" charset="0"/>
            </a:endParaRPr>
          </a:p>
          <a:p>
            <a:pPr marL="0" indent="0">
              <a:buNone/>
            </a:pPr>
            <a:r>
              <a:rPr lang="en-US" sz="2400" dirty="0">
                <a:latin typeface="Cascadia Code" panose="020B0609020000020004" pitchFamily="49" charset="0"/>
                <a:cs typeface="Cascadia Code" panose="020B0609020000020004" pitchFamily="49" charset="0"/>
              </a:rPr>
              <a:t>  : </a:t>
            </a:r>
            <a:r>
              <a:rPr lang="en-US" sz="2400" dirty="0" err="1">
                <a:latin typeface="Cascadia Code" panose="020B0609020000020004" pitchFamily="49" charset="0"/>
                <a:cs typeface="Cascadia Code" panose="020B0609020000020004" pitchFamily="49" charset="0"/>
              </a:rPr>
              <a:t>IGrainWithStringKey</a:t>
            </a:r>
            <a:endParaRPr lang="en-US" sz="2400" dirty="0">
              <a:latin typeface="Cascadia Code" panose="020B0609020000020004" pitchFamily="49" charset="0"/>
              <a:cs typeface="Cascadia Code" panose="020B0609020000020004" pitchFamily="49" charset="0"/>
            </a:endParaRPr>
          </a:p>
          <a:p>
            <a:pPr marL="0" indent="0">
              <a:buNone/>
            </a:pPr>
            <a:r>
              <a:rPr lang="en-US" sz="2400" dirty="0">
                <a:latin typeface="Cascadia Code" panose="020B0609020000020004" pitchFamily="49" charset="0"/>
                <a:cs typeface="Cascadia Code" panose="020B0609020000020004" pitchFamily="49" charset="0"/>
              </a:rPr>
              <a:t>{</a:t>
            </a:r>
          </a:p>
          <a:p>
            <a:pPr marL="0" indent="0">
              <a:buNone/>
            </a:pPr>
            <a:r>
              <a:rPr lang="en-US" sz="2400" dirty="0">
                <a:latin typeface="Cascadia Code" panose="020B0609020000020004" pitchFamily="49" charset="0"/>
                <a:cs typeface="Cascadia Code" panose="020B0609020000020004" pitchFamily="49" charset="0"/>
              </a:rPr>
              <a:t>  Task </a:t>
            </a:r>
            <a:r>
              <a:rPr lang="en-US" sz="2400" dirty="0" err="1">
                <a:latin typeface="Cascadia Code" panose="020B0609020000020004" pitchFamily="49" charset="0"/>
                <a:cs typeface="Cascadia Code" panose="020B0609020000020004" pitchFamily="49" charset="0"/>
              </a:rPr>
              <a:t>ProcessAsync</a:t>
            </a:r>
            <a:r>
              <a:rPr lang="en-US" sz="2400" dirty="0">
                <a:latin typeface="Cascadia Code" panose="020B0609020000020004" pitchFamily="49" charset="0"/>
                <a:cs typeface="Cascadia Code" panose="020B0609020000020004" pitchFamily="49" charset="0"/>
              </a:rPr>
              <a:t>(</a:t>
            </a:r>
            <a:r>
              <a:rPr lang="en-US" sz="2400" dirty="0" err="1">
                <a:latin typeface="Cascadia Code" panose="020B0609020000020004" pitchFamily="49" charset="0"/>
                <a:cs typeface="Cascadia Code" panose="020B0609020000020004" pitchFamily="49" charset="0"/>
              </a:rPr>
              <a:t>UserKeysMessage</a:t>
            </a:r>
            <a:r>
              <a:rPr lang="en-US" sz="2400" dirty="0">
                <a:latin typeface="Cascadia Code" panose="020B0609020000020004" pitchFamily="49" charset="0"/>
                <a:cs typeface="Cascadia Code" panose="020B0609020000020004" pitchFamily="49" charset="0"/>
              </a:rPr>
              <a:t> message);</a:t>
            </a:r>
          </a:p>
          <a:p>
            <a:pPr marL="0" indent="0">
              <a:buNone/>
            </a:pPr>
            <a:r>
              <a:rPr lang="en-US" sz="24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2519266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6CB9F-9449-438E-95DA-C2A59787CED3}"/>
              </a:ext>
            </a:extLst>
          </p:cNvPr>
          <p:cNvSpPr>
            <a:spLocks noGrp="1"/>
          </p:cNvSpPr>
          <p:nvPr>
            <p:ph type="title"/>
          </p:nvPr>
        </p:nvSpPr>
        <p:spPr/>
        <p:txBody>
          <a:bodyPr/>
          <a:lstStyle/>
          <a:p>
            <a:r>
              <a:rPr lang="en-US" dirty="0"/>
              <a:t>Orleans</a:t>
            </a:r>
          </a:p>
        </p:txBody>
      </p:sp>
      <p:sp>
        <p:nvSpPr>
          <p:cNvPr id="3" name="Content Placeholder 2">
            <a:extLst>
              <a:ext uri="{FF2B5EF4-FFF2-40B4-BE49-F238E27FC236}">
                <a16:creationId xmlns:a16="http://schemas.microsoft.com/office/drawing/2014/main" id="{54AF34F1-F450-4E3A-86A6-B7C308CB223A}"/>
              </a:ext>
            </a:extLst>
          </p:cNvPr>
          <p:cNvSpPr>
            <a:spLocks noGrp="1"/>
          </p:cNvSpPr>
          <p:nvPr>
            <p:ph idx="1"/>
          </p:nvPr>
        </p:nvSpPr>
        <p:spPr/>
        <p:txBody>
          <a:bodyPr>
            <a:normAutofit fontScale="92500"/>
          </a:bodyPr>
          <a:lstStyle/>
          <a:p>
            <a:r>
              <a:rPr lang="en-US" dirty="0"/>
              <a:t>Orleans 2.0 targets .NET Standard 2.0 and contains a number of new and/or breaking changes</a:t>
            </a:r>
          </a:p>
          <a:p>
            <a:pPr lvl="1"/>
            <a:r>
              <a:rPr lang="en-US" dirty="0"/>
              <a:t>Completely move to programmatic config leveraging Dependency Injection with a fluid builder pattern API.</a:t>
            </a:r>
          </a:p>
          <a:p>
            <a:pPr lvl="1"/>
            <a:r>
              <a:rPr lang="en-US" dirty="0"/>
              <a:t>Explicit programmatic specification of application assemblies that replaces automatic scanning of folders by the Orleans runtime upon silo or client initialization.</a:t>
            </a:r>
          </a:p>
          <a:p>
            <a:pPr lvl="1"/>
            <a:r>
              <a:rPr lang="en-US" dirty="0"/>
              <a:t>Overhaul of code generation.</a:t>
            </a:r>
          </a:p>
          <a:p>
            <a:pPr lvl="1"/>
            <a:r>
              <a:rPr lang="en-US" dirty="0"/>
              <a:t>Created a </a:t>
            </a:r>
            <a:r>
              <a:rPr lang="en-US" dirty="0" err="1"/>
              <a:t>Microsoft.Orleans.Core.Abstractions</a:t>
            </a:r>
            <a:r>
              <a:rPr lang="en-US" dirty="0"/>
              <a:t> NuGet package and moved/refactored several types into it.</a:t>
            </a:r>
          </a:p>
          <a:p>
            <a:pPr lvl="1"/>
            <a:r>
              <a:rPr lang="en-US" dirty="0"/>
              <a:t>Add support for Scoped services.</a:t>
            </a:r>
          </a:p>
          <a:p>
            <a:pPr lvl="1"/>
            <a:r>
              <a:rPr lang="en-US" dirty="0"/>
              <a:t>Migrated the logging infrastructure to use </a:t>
            </a:r>
            <a:r>
              <a:rPr lang="en-US" dirty="0" err="1"/>
              <a:t>Microsoft.Extensions.Logging</a:t>
            </a:r>
            <a:endParaRPr lang="en-US" dirty="0"/>
          </a:p>
          <a:p>
            <a:pPr lvl="1"/>
            <a:r>
              <a:rPr lang="en-US" dirty="0"/>
              <a:t>2.0 includes a beta version of support for ACID distributed cross-grain transactions.</a:t>
            </a:r>
          </a:p>
        </p:txBody>
      </p:sp>
      <p:sp>
        <p:nvSpPr>
          <p:cNvPr id="4" name="Rectangle 3">
            <a:extLst>
              <a:ext uri="{FF2B5EF4-FFF2-40B4-BE49-F238E27FC236}">
                <a16:creationId xmlns:a16="http://schemas.microsoft.com/office/drawing/2014/main" id="{FD13A820-543D-4C65-8BE2-D445355F284D}"/>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http://dotnet.github.io/orleans/Documentation/Orleans-2.0.html</a:t>
            </a:r>
          </a:p>
        </p:txBody>
      </p:sp>
    </p:spTree>
    <p:extLst>
      <p:ext uri="{BB962C8B-B14F-4D97-AF65-F5344CB8AC3E}">
        <p14:creationId xmlns:p14="http://schemas.microsoft.com/office/powerpoint/2010/main" val="4127006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6CB9F-9449-438E-95DA-C2A59787CED3}"/>
              </a:ext>
            </a:extLst>
          </p:cNvPr>
          <p:cNvSpPr>
            <a:spLocks noGrp="1"/>
          </p:cNvSpPr>
          <p:nvPr>
            <p:ph type="title"/>
          </p:nvPr>
        </p:nvSpPr>
        <p:spPr/>
        <p:txBody>
          <a:bodyPr/>
          <a:lstStyle/>
          <a:p>
            <a:r>
              <a:rPr lang="en-US" dirty="0"/>
              <a:t>Orleans</a:t>
            </a:r>
          </a:p>
        </p:txBody>
      </p:sp>
      <p:sp>
        <p:nvSpPr>
          <p:cNvPr id="4" name="Rectangle 3">
            <a:extLst>
              <a:ext uri="{FF2B5EF4-FFF2-40B4-BE49-F238E27FC236}">
                <a16:creationId xmlns:a16="http://schemas.microsoft.com/office/drawing/2014/main" id="{FD13A820-543D-4C65-8BE2-D445355F284D}"/>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http://blog.timesunion.com/opinion/files/2011/02/0214_WVhuffpostAOL.jpg</a:t>
            </a:r>
          </a:p>
        </p:txBody>
      </p:sp>
      <p:pic>
        <p:nvPicPr>
          <p:cNvPr id="6" name="Picture 5">
            <a:extLst>
              <a:ext uri="{FF2B5EF4-FFF2-40B4-BE49-F238E27FC236}">
                <a16:creationId xmlns:a16="http://schemas.microsoft.com/office/drawing/2014/main" id="{7B8A5387-9709-4891-8654-E6C30181E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7297" y="1624942"/>
            <a:ext cx="5837405" cy="4352402"/>
          </a:xfrm>
          <a:prstGeom prst="rect">
            <a:avLst/>
          </a:prstGeom>
        </p:spPr>
      </p:pic>
    </p:spTree>
    <p:extLst>
      <p:ext uri="{BB962C8B-B14F-4D97-AF65-F5344CB8AC3E}">
        <p14:creationId xmlns:p14="http://schemas.microsoft.com/office/powerpoint/2010/main" val="3872940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6CB9F-9449-438E-95DA-C2A59787CED3}"/>
              </a:ext>
            </a:extLst>
          </p:cNvPr>
          <p:cNvSpPr>
            <a:spLocks noGrp="1"/>
          </p:cNvSpPr>
          <p:nvPr>
            <p:ph type="title"/>
          </p:nvPr>
        </p:nvSpPr>
        <p:spPr/>
        <p:txBody>
          <a:bodyPr/>
          <a:lstStyle/>
          <a:p>
            <a:r>
              <a:rPr lang="en-US" dirty="0"/>
              <a:t>Orleans</a:t>
            </a:r>
          </a:p>
        </p:txBody>
      </p:sp>
      <p:sp>
        <p:nvSpPr>
          <p:cNvPr id="4" name="Rectangle 3">
            <a:extLst>
              <a:ext uri="{FF2B5EF4-FFF2-40B4-BE49-F238E27FC236}">
                <a16:creationId xmlns:a16="http://schemas.microsoft.com/office/drawing/2014/main" id="{FD13A820-543D-4C65-8BE2-D445355F284D}"/>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http://blog.timesunion.com/opinion/files/2011/02/0214_WVhuffpostAOL.jpg</a:t>
            </a:r>
          </a:p>
        </p:txBody>
      </p:sp>
      <p:sp>
        <p:nvSpPr>
          <p:cNvPr id="17" name="Rectangle 16">
            <a:extLst>
              <a:ext uri="{FF2B5EF4-FFF2-40B4-BE49-F238E27FC236}">
                <a16:creationId xmlns:a16="http://schemas.microsoft.com/office/drawing/2014/main" id="{639028FE-8065-4D15-B060-78EB78DF395A}"/>
              </a:ext>
            </a:extLst>
          </p:cNvPr>
          <p:cNvSpPr/>
          <p:nvPr/>
        </p:nvSpPr>
        <p:spPr>
          <a:xfrm>
            <a:off x="838200" y="2962452"/>
            <a:ext cx="2522136" cy="1507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Client</a:t>
            </a:r>
          </a:p>
        </p:txBody>
      </p:sp>
      <p:sp>
        <p:nvSpPr>
          <p:cNvPr id="18" name="Arrow: Right 17">
            <a:extLst>
              <a:ext uri="{FF2B5EF4-FFF2-40B4-BE49-F238E27FC236}">
                <a16:creationId xmlns:a16="http://schemas.microsoft.com/office/drawing/2014/main" id="{69EF2331-AC9B-498A-8A5D-0B75982E260C}"/>
              </a:ext>
            </a:extLst>
          </p:cNvPr>
          <p:cNvSpPr/>
          <p:nvPr/>
        </p:nvSpPr>
        <p:spPr>
          <a:xfrm>
            <a:off x="3551255" y="3113177"/>
            <a:ext cx="1085222" cy="540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E073A1-2F87-498F-AF0D-9C1C29B03295}"/>
              </a:ext>
            </a:extLst>
          </p:cNvPr>
          <p:cNvSpPr/>
          <p:nvPr/>
        </p:nvSpPr>
        <p:spPr>
          <a:xfrm>
            <a:off x="4827396" y="2962452"/>
            <a:ext cx="2522136" cy="1507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API</a:t>
            </a:r>
          </a:p>
        </p:txBody>
      </p:sp>
      <p:pic>
        <p:nvPicPr>
          <p:cNvPr id="20" name="Picture 19">
            <a:extLst>
              <a:ext uri="{FF2B5EF4-FFF2-40B4-BE49-F238E27FC236}">
                <a16:creationId xmlns:a16="http://schemas.microsoft.com/office/drawing/2014/main" id="{F4171951-7F38-4F27-BA37-C130D3D31CB8}"/>
              </a:ext>
            </a:extLst>
          </p:cNvPr>
          <p:cNvPicPr>
            <a:picLocks noChangeAspect="1"/>
          </p:cNvPicPr>
          <p:nvPr/>
        </p:nvPicPr>
        <p:blipFill>
          <a:blip r:embed="rId3"/>
          <a:stretch>
            <a:fillRect/>
          </a:stretch>
        </p:blipFill>
        <p:spPr>
          <a:xfrm>
            <a:off x="6444413" y="3572028"/>
            <a:ext cx="804636" cy="802614"/>
          </a:xfrm>
          <a:prstGeom prst="rect">
            <a:avLst/>
          </a:prstGeom>
        </p:spPr>
      </p:pic>
      <p:sp>
        <p:nvSpPr>
          <p:cNvPr id="21" name="Rectangle 20">
            <a:extLst>
              <a:ext uri="{FF2B5EF4-FFF2-40B4-BE49-F238E27FC236}">
                <a16:creationId xmlns:a16="http://schemas.microsoft.com/office/drawing/2014/main" id="{2A13008B-654E-4E64-8C4A-8354D9EA64B5}"/>
              </a:ext>
            </a:extLst>
          </p:cNvPr>
          <p:cNvSpPr/>
          <p:nvPr/>
        </p:nvSpPr>
        <p:spPr>
          <a:xfrm>
            <a:off x="8816592" y="2962452"/>
            <a:ext cx="2522136" cy="1507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Silo</a:t>
            </a:r>
          </a:p>
        </p:txBody>
      </p:sp>
      <p:sp>
        <p:nvSpPr>
          <p:cNvPr id="22" name="Arrow: Right 21">
            <a:extLst>
              <a:ext uri="{FF2B5EF4-FFF2-40B4-BE49-F238E27FC236}">
                <a16:creationId xmlns:a16="http://schemas.microsoft.com/office/drawing/2014/main" id="{5C41C05E-5586-4EC4-AF14-DC96607365F0}"/>
              </a:ext>
            </a:extLst>
          </p:cNvPr>
          <p:cNvSpPr/>
          <p:nvPr/>
        </p:nvSpPr>
        <p:spPr>
          <a:xfrm>
            <a:off x="7540451" y="3113177"/>
            <a:ext cx="1085222" cy="540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4277D4C-4643-4A60-B109-6390C63A0A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24809" y="3570006"/>
            <a:ext cx="804636" cy="804636"/>
          </a:xfrm>
          <a:prstGeom prst="rect">
            <a:avLst/>
          </a:prstGeom>
        </p:spPr>
      </p:pic>
      <p:pic>
        <p:nvPicPr>
          <p:cNvPr id="24" name="Picture 23">
            <a:extLst>
              <a:ext uri="{FF2B5EF4-FFF2-40B4-BE49-F238E27FC236}">
                <a16:creationId xmlns:a16="http://schemas.microsoft.com/office/drawing/2014/main" id="{8F1D1108-7DB4-438A-A81F-FFABE9B3E8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95289" y="2019995"/>
            <a:ext cx="797153" cy="797153"/>
          </a:xfrm>
          <a:prstGeom prst="rect">
            <a:avLst/>
          </a:prstGeom>
        </p:spPr>
      </p:pic>
      <p:sp>
        <p:nvSpPr>
          <p:cNvPr id="25" name="Arrow: Right 24">
            <a:extLst>
              <a:ext uri="{FF2B5EF4-FFF2-40B4-BE49-F238E27FC236}">
                <a16:creationId xmlns:a16="http://schemas.microsoft.com/office/drawing/2014/main" id="{176BFEC8-5F3D-43C9-ABD4-5C0EA42C1DCC}"/>
              </a:ext>
            </a:extLst>
          </p:cNvPr>
          <p:cNvSpPr/>
          <p:nvPr/>
        </p:nvSpPr>
        <p:spPr>
          <a:xfrm rot="10800000">
            <a:off x="7540451" y="3810022"/>
            <a:ext cx="1085222" cy="540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BBAFA0BF-5CB3-4480-9EEA-C3153F32A04C}"/>
              </a:ext>
            </a:extLst>
          </p:cNvPr>
          <p:cNvSpPr/>
          <p:nvPr/>
        </p:nvSpPr>
        <p:spPr>
          <a:xfrm rot="10800000">
            <a:off x="3551255" y="3810022"/>
            <a:ext cx="1085222" cy="540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1DA78160-653D-477E-A8F7-1DDC2A3D0B0C}"/>
              </a:ext>
            </a:extLst>
          </p:cNvPr>
          <p:cNvPicPr>
            <a:picLocks noChangeAspect="1"/>
          </p:cNvPicPr>
          <p:nvPr/>
        </p:nvPicPr>
        <p:blipFill>
          <a:blip r:embed="rId6"/>
          <a:stretch>
            <a:fillRect/>
          </a:stretch>
        </p:blipFill>
        <p:spPr>
          <a:xfrm>
            <a:off x="3679110" y="4651315"/>
            <a:ext cx="829510" cy="797153"/>
          </a:xfrm>
          <a:prstGeom prst="rect">
            <a:avLst/>
          </a:prstGeom>
        </p:spPr>
      </p:pic>
    </p:spTree>
    <p:extLst>
      <p:ext uri="{BB962C8B-B14F-4D97-AF65-F5344CB8AC3E}">
        <p14:creationId xmlns:p14="http://schemas.microsoft.com/office/powerpoint/2010/main" val="228981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2" grpId="0" animBg="1"/>
      <p:bldP spid="25" grpId="0" animBg="1"/>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E451-D820-4339-B2C5-17029ED827F3}"/>
              </a:ext>
            </a:extLst>
          </p:cNvPr>
          <p:cNvSpPr>
            <a:spLocks noGrp="1"/>
          </p:cNvSpPr>
          <p:nvPr>
            <p:ph type="title"/>
          </p:nvPr>
        </p:nvSpPr>
        <p:spPr/>
        <p:txBody>
          <a:bodyPr/>
          <a:lstStyle/>
          <a:p>
            <a:r>
              <a:rPr lang="en-US" dirty="0"/>
              <a:t>Demo: Using Orleans</a:t>
            </a:r>
          </a:p>
        </p:txBody>
      </p:sp>
      <p:sp>
        <p:nvSpPr>
          <p:cNvPr id="3" name="Text Placeholder 2">
            <a:extLst>
              <a:ext uri="{FF2B5EF4-FFF2-40B4-BE49-F238E27FC236}">
                <a16:creationId xmlns:a16="http://schemas.microsoft.com/office/drawing/2014/main" id="{0305B6DD-7DA6-480B-BE73-FAE650272F56}"/>
              </a:ext>
            </a:extLst>
          </p:cNvPr>
          <p:cNvSpPr>
            <a:spLocks noGrp="1"/>
          </p:cNvSpPr>
          <p:nvPr>
            <p:ph type="body" idx="1"/>
          </p:nvPr>
        </p:nvSpPr>
        <p:spPr/>
        <p:txBody>
          <a:bodyPr/>
          <a:lstStyle/>
          <a:p>
            <a:r>
              <a:rPr lang="en-US" dirty="0"/>
              <a:t>Building Distributed Applications With Orleans</a:t>
            </a:r>
          </a:p>
        </p:txBody>
      </p:sp>
    </p:spTree>
    <p:extLst>
      <p:ext uri="{BB962C8B-B14F-4D97-AF65-F5344CB8AC3E}">
        <p14:creationId xmlns:p14="http://schemas.microsoft.com/office/powerpoint/2010/main" val="3010245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Building Distributed Applications With Orleans</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
        <p:nvSpPr>
          <p:cNvPr id="5" name="TextBox 4">
            <a:extLst>
              <a:ext uri="{FF2B5EF4-FFF2-40B4-BE49-F238E27FC236}">
                <a16:creationId xmlns:a16="http://schemas.microsoft.com/office/drawing/2014/main" id="{04B3E84D-B7D6-46FB-BE35-D3CFB2E1E0CD}"/>
              </a:ext>
            </a:extLst>
          </p:cNvPr>
          <p:cNvSpPr txBox="1"/>
          <p:nvPr/>
        </p:nvSpPr>
        <p:spPr>
          <a:xfrm>
            <a:off x="0" y="5349875"/>
            <a:ext cx="9670912" cy="1508125"/>
          </a:xfrm>
          <a:prstGeom prst="rect">
            <a:avLst/>
          </a:prstGeom>
          <a:noFill/>
        </p:spPr>
        <p:txBody>
          <a:bodyPr wrap="square" rtlCol="0" anchor="ctr" anchorCtr="0">
            <a:noAutofit/>
          </a:bodyPr>
          <a:lstStyle/>
          <a:p>
            <a:r>
              <a:rPr lang="en-US" dirty="0"/>
              <a:t>Remember…</a:t>
            </a:r>
          </a:p>
          <a:p>
            <a:pPr marL="285750" indent="-285750">
              <a:buFont typeface="Arial" panose="020B0604020202020204" pitchFamily="34" charset="0"/>
              <a:buChar char="•"/>
            </a:pPr>
            <a:r>
              <a:rPr lang="en-US" dirty="0"/>
              <a:t>https://github.com/JasonBock/Presentations/blob/master/Building%20Distributed%20Applications%20With%20Orleans.pptx</a:t>
            </a:r>
          </a:p>
          <a:p>
            <a:pPr marL="285750" indent="-285750">
              <a:buFont typeface="Arial" panose="020B0604020202020204" pitchFamily="34" charset="0"/>
              <a:buChar char="•"/>
            </a:pPr>
            <a:r>
              <a:rPr lang="en-US" dirty="0"/>
              <a:t>{TODO: Links}</a:t>
            </a:r>
          </a:p>
          <a:p>
            <a:pPr marL="285750" indent="-285750">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025590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Theory</a:t>
            </a:r>
          </a:p>
          <a:p>
            <a:r>
              <a:rPr lang="en-US" dirty="0"/>
              <a:t>Practice</a:t>
            </a:r>
          </a:p>
          <a:p>
            <a:r>
              <a:rPr lang="en-US" dirty="0"/>
              <a:t>Orleans</a:t>
            </a:r>
          </a:p>
          <a:p>
            <a:r>
              <a:rPr lang="en-US" dirty="0"/>
              <a:t>Demos</a:t>
            </a:r>
          </a:p>
        </p:txBody>
      </p:sp>
      <p:sp>
        <p:nvSpPr>
          <p:cNvPr id="4" name="TextBox 3">
            <a:extLst>
              <a:ext uri="{FF2B5EF4-FFF2-40B4-BE49-F238E27FC236}">
                <a16:creationId xmlns:a16="http://schemas.microsoft.com/office/drawing/2014/main" id="{8DBBCDCA-2107-4E8B-88C2-5B1AA2C9D02E}"/>
              </a:ext>
            </a:extLst>
          </p:cNvPr>
          <p:cNvSpPr txBox="1"/>
          <p:nvPr/>
        </p:nvSpPr>
        <p:spPr>
          <a:xfrm>
            <a:off x="2987895" y="4158764"/>
            <a:ext cx="8452187" cy="1938992"/>
          </a:xfrm>
          <a:prstGeom prst="rect">
            <a:avLst/>
          </a:prstGeom>
          <a:noFill/>
        </p:spPr>
        <p:txBody>
          <a:bodyPr wrap="none" rtlCol="0">
            <a:spAutoFit/>
          </a:bodyPr>
          <a:lstStyle/>
          <a:p>
            <a:pPr algn="ctr"/>
            <a:r>
              <a:rPr lang="en-US" sz="2400" dirty="0"/>
              <a:t>Remember…</a:t>
            </a:r>
          </a:p>
          <a:p>
            <a:pPr algn="ctr"/>
            <a:r>
              <a:rPr lang="en-US" sz="2400" dirty="0"/>
              <a:t>https://github.com/JasonBock/Presentations/blob/master/</a:t>
            </a:r>
          </a:p>
          <a:p>
            <a:pPr algn="ctr"/>
            <a:r>
              <a:rPr lang="en-US" sz="2400" dirty="0"/>
              <a:t>Building%20Distributed%20Applications%20With%20Orleans.pptx</a:t>
            </a:r>
          </a:p>
          <a:p>
            <a:pPr algn="ctr"/>
            <a:endParaRPr lang="en-US" sz="2400" dirty="0"/>
          </a:p>
          <a:p>
            <a:pPr algn="ctr"/>
            <a:r>
              <a:rPr lang="en-US" sz="2400" dirty="0"/>
              <a:t>https://github.com/rockfordlhotka/DistributedComputingDemo</a:t>
            </a:r>
          </a:p>
        </p:txBody>
      </p:sp>
    </p:spTree>
    <p:extLst>
      <p:ext uri="{BB962C8B-B14F-4D97-AF65-F5344CB8AC3E}">
        <p14:creationId xmlns:p14="http://schemas.microsoft.com/office/powerpoint/2010/main" val="1694529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Theory</a:t>
            </a:r>
          </a:p>
        </p:txBody>
      </p:sp>
      <p:pic>
        <p:nvPicPr>
          <p:cNvPr id="4" name="Picture 3">
            <a:extLst>
              <a:ext uri="{FF2B5EF4-FFF2-40B4-BE49-F238E27FC236}">
                <a16:creationId xmlns:a16="http://schemas.microsoft.com/office/drawing/2014/main" id="{7EDDDABD-9ADA-4471-88A8-C55D5B72C734}"/>
              </a:ext>
            </a:extLst>
          </p:cNvPr>
          <p:cNvPicPr>
            <a:picLocks noChangeAspect="1"/>
          </p:cNvPicPr>
          <p:nvPr/>
        </p:nvPicPr>
        <p:blipFill>
          <a:blip r:embed="rId3"/>
          <a:stretch>
            <a:fillRect/>
          </a:stretch>
        </p:blipFill>
        <p:spPr>
          <a:xfrm>
            <a:off x="773167" y="1690688"/>
            <a:ext cx="3496822" cy="2836028"/>
          </a:xfrm>
          <a:prstGeom prst="rect">
            <a:avLst/>
          </a:prstGeom>
        </p:spPr>
      </p:pic>
      <p:pic>
        <p:nvPicPr>
          <p:cNvPr id="5" name="Picture 4">
            <a:extLst>
              <a:ext uri="{FF2B5EF4-FFF2-40B4-BE49-F238E27FC236}">
                <a16:creationId xmlns:a16="http://schemas.microsoft.com/office/drawing/2014/main" id="{61304A04-BCD0-45CF-A0F1-28DC8B27B6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1823" y="1150934"/>
            <a:ext cx="3511977" cy="2633983"/>
          </a:xfrm>
          <a:prstGeom prst="rect">
            <a:avLst/>
          </a:prstGeom>
        </p:spPr>
      </p:pic>
      <p:pic>
        <p:nvPicPr>
          <p:cNvPr id="6" name="Picture 5">
            <a:extLst>
              <a:ext uri="{FF2B5EF4-FFF2-40B4-BE49-F238E27FC236}">
                <a16:creationId xmlns:a16="http://schemas.microsoft.com/office/drawing/2014/main" id="{10030A4F-4889-416D-9F49-54EC4007DD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27661" y="3400487"/>
            <a:ext cx="3056490" cy="3056490"/>
          </a:xfrm>
          <a:prstGeom prst="rect">
            <a:avLst/>
          </a:prstGeom>
        </p:spPr>
      </p:pic>
    </p:spTree>
    <p:extLst>
      <p:ext uri="{BB962C8B-B14F-4D97-AF65-F5344CB8AC3E}">
        <p14:creationId xmlns:p14="http://schemas.microsoft.com/office/powerpoint/2010/main" val="2989772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Theory</a:t>
            </a:r>
          </a:p>
        </p:txBody>
      </p:sp>
      <p:pic>
        <p:nvPicPr>
          <p:cNvPr id="7" name="Picture 6">
            <a:extLst>
              <a:ext uri="{FF2B5EF4-FFF2-40B4-BE49-F238E27FC236}">
                <a16:creationId xmlns:a16="http://schemas.microsoft.com/office/drawing/2014/main" id="{7EF9B3BC-51DD-40A3-B907-4B234CD0C067}"/>
              </a:ext>
            </a:extLst>
          </p:cNvPr>
          <p:cNvPicPr>
            <a:picLocks noChangeAspect="1"/>
          </p:cNvPicPr>
          <p:nvPr/>
        </p:nvPicPr>
        <p:blipFill>
          <a:blip r:embed="rId3"/>
          <a:stretch>
            <a:fillRect/>
          </a:stretch>
        </p:blipFill>
        <p:spPr>
          <a:xfrm>
            <a:off x="3103160" y="1499926"/>
            <a:ext cx="5985680" cy="4539019"/>
          </a:xfrm>
          <a:prstGeom prst="rect">
            <a:avLst/>
          </a:prstGeom>
        </p:spPr>
      </p:pic>
    </p:spTree>
    <p:extLst>
      <p:ext uri="{BB962C8B-B14F-4D97-AF65-F5344CB8AC3E}">
        <p14:creationId xmlns:p14="http://schemas.microsoft.com/office/powerpoint/2010/main" val="237767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Theory</a:t>
            </a:r>
          </a:p>
        </p:txBody>
      </p:sp>
      <p:sp>
        <p:nvSpPr>
          <p:cNvPr id="4" name="TextBox 3">
            <a:extLst>
              <a:ext uri="{FF2B5EF4-FFF2-40B4-BE49-F238E27FC236}">
                <a16:creationId xmlns:a16="http://schemas.microsoft.com/office/drawing/2014/main" id="{FF750D10-0301-4E1D-A507-81AA8DE55A19}"/>
              </a:ext>
            </a:extLst>
          </p:cNvPr>
          <p:cNvSpPr txBox="1"/>
          <p:nvPr/>
        </p:nvSpPr>
        <p:spPr>
          <a:xfrm>
            <a:off x="838200" y="1789314"/>
            <a:ext cx="10547150" cy="304698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ea typeface="ＭＳ Ｐゴシック" pitchFamily="-72" charset="-128"/>
              </a:rPr>
              <a:t>“(The actor model is) motivated by the prospect of highly parallel computing machines consisting of dozens, hundreds or even thousands of independent microprocessors, each with its own local memory and communications processor, communicating via a high-performance communications network.</a:t>
            </a:r>
          </a:p>
        </p:txBody>
      </p:sp>
      <p:sp>
        <p:nvSpPr>
          <p:cNvPr id="5" name="TextBox 4">
            <a:extLst>
              <a:ext uri="{FF2B5EF4-FFF2-40B4-BE49-F238E27FC236}">
                <a16:creationId xmlns:a16="http://schemas.microsoft.com/office/drawing/2014/main" id="{3C37C914-AC64-441D-9404-88DD7E1C6869}"/>
              </a:ext>
            </a:extLst>
          </p:cNvPr>
          <p:cNvSpPr txBox="1"/>
          <p:nvPr/>
        </p:nvSpPr>
        <p:spPr>
          <a:xfrm>
            <a:off x="5501322" y="5449771"/>
            <a:ext cx="1235403" cy="64633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ea typeface="ＭＳ Ｐゴシック" pitchFamily="-72" charset="-128"/>
              </a:rPr>
              <a:t>1973</a:t>
            </a:r>
          </a:p>
        </p:txBody>
      </p:sp>
      <p:sp>
        <p:nvSpPr>
          <p:cNvPr id="6" name="Rectangle 5">
            <a:extLst>
              <a:ext uri="{FF2B5EF4-FFF2-40B4-BE49-F238E27FC236}">
                <a16:creationId xmlns:a16="http://schemas.microsoft.com/office/drawing/2014/main" id="{B37F2CEF-D43D-4412-93A1-0AEEF2A620E4}"/>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https://dspace.mit.edu/handle/1721.1/6935</a:t>
            </a:r>
          </a:p>
        </p:txBody>
      </p:sp>
    </p:spTree>
    <p:extLst>
      <p:ext uri="{BB962C8B-B14F-4D97-AF65-F5344CB8AC3E}">
        <p14:creationId xmlns:p14="http://schemas.microsoft.com/office/powerpoint/2010/main" val="166131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Theory</a:t>
            </a:r>
          </a:p>
        </p:txBody>
      </p:sp>
      <p:pic>
        <p:nvPicPr>
          <p:cNvPr id="6" name="Picture 5">
            <a:extLst>
              <a:ext uri="{FF2B5EF4-FFF2-40B4-BE49-F238E27FC236}">
                <a16:creationId xmlns:a16="http://schemas.microsoft.com/office/drawing/2014/main" id="{40F3269D-D4EF-4B57-90E2-EF8F0ED39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248" y="1690688"/>
            <a:ext cx="3051349" cy="4572442"/>
          </a:xfrm>
          <a:prstGeom prst="rect">
            <a:avLst/>
          </a:prstGeom>
        </p:spPr>
      </p:pic>
      <p:sp>
        <p:nvSpPr>
          <p:cNvPr id="7" name="Rectangle 6">
            <a:extLst>
              <a:ext uri="{FF2B5EF4-FFF2-40B4-BE49-F238E27FC236}">
                <a16:creationId xmlns:a16="http://schemas.microsoft.com/office/drawing/2014/main" id="{B59E3005-DCC6-4428-AB37-BC79366781A7}"/>
              </a:ext>
            </a:extLst>
          </p:cNvPr>
          <p:cNvSpPr/>
          <p:nvPr/>
        </p:nvSpPr>
        <p:spPr>
          <a:xfrm>
            <a:off x="5135799" y="3192079"/>
            <a:ext cx="6075903" cy="1569660"/>
          </a:xfrm>
          <a:prstGeom prst="rect">
            <a:avLst/>
          </a:prstGeom>
        </p:spPr>
        <p:txBody>
          <a:bodyPr wrap="square">
            <a:spAutoFit/>
          </a:bodyPr>
          <a:lstStyle/>
          <a:p>
            <a:r>
              <a:rPr lang="en-US" sz="2400" dirty="0"/>
              <a:t>“Inconsistency Robustness is an observed phenomenon because large information-systems are required to operate in an environment of pervasive inconsistency.” </a:t>
            </a:r>
          </a:p>
        </p:txBody>
      </p:sp>
      <p:sp>
        <p:nvSpPr>
          <p:cNvPr id="8" name="Rectangle 7">
            <a:extLst>
              <a:ext uri="{FF2B5EF4-FFF2-40B4-BE49-F238E27FC236}">
                <a16:creationId xmlns:a16="http://schemas.microsoft.com/office/drawing/2014/main" id="{3405C5B3-97D8-4B19-A215-E7EDEDACB1D3}"/>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http://collegepublications.co.uk/logic/?00030</a:t>
            </a:r>
          </a:p>
        </p:txBody>
      </p:sp>
    </p:spTree>
    <p:extLst>
      <p:ext uri="{BB962C8B-B14F-4D97-AF65-F5344CB8AC3E}">
        <p14:creationId xmlns:p14="http://schemas.microsoft.com/office/powerpoint/2010/main" val="3178613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2E91-AB3B-4671-86E3-FF729A502722}"/>
              </a:ext>
            </a:extLst>
          </p:cNvPr>
          <p:cNvSpPr>
            <a:spLocks noGrp="1"/>
          </p:cNvSpPr>
          <p:nvPr>
            <p:ph type="title"/>
          </p:nvPr>
        </p:nvSpPr>
        <p:spPr/>
        <p:txBody>
          <a:bodyPr/>
          <a:lstStyle/>
          <a:p>
            <a:r>
              <a:rPr lang="en-US" dirty="0"/>
              <a:t>Theory</a:t>
            </a:r>
          </a:p>
        </p:txBody>
      </p:sp>
      <p:pic>
        <p:nvPicPr>
          <p:cNvPr id="6" name="Picture 5">
            <a:extLst>
              <a:ext uri="{FF2B5EF4-FFF2-40B4-BE49-F238E27FC236}">
                <a16:creationId xmlns:a16="http://schemas.microsoft.com/office/drawing/2014/main" id="{CC62E0C6-B435-4A77-B196-718132024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118" y="1690688"/>
            <a:ext cx="2683763" cy="2352434"/>
          </a:xfrm>
          <a:prstGeom prst="rect">
            <a:avLst/>
          </a:prstGeom>
        </p:spPr>
      </p:pic>
      <p:sp>
        <p:nvSpPr>
          <p:cNvPr id="7" name="Rectangle 6">
            <a:extLst>
              <a:ext uri="{FF2B5EF4-FFF2-40B4-BE49-F238E27FC236}">
                <a16:creationId xmlns:a16="http://schemas.microsoft.com/office/drawing/2014/main" id="{162D1EAA-5194-4FB9-8EAF-C9D57F4138F6}"/>
              </a:ext>
            </a:extLst>
          </p:cNvPr>
          <p:cNvSpPr/>
          <p:nvPr/>
        </p:nvSpPr>
        <p:spPr>
          <a:xfrm>
            <a:off x="628021" y="4456564"/>
            <a:ext cx="10935956" cy="1569660"/>
          </a:xfrm>
          <a:prstGeom prst="rect">
            <a:avLst/>
          </a:prstGeom>
        </p:spPr>
        <p:txBody>
          <a:bodyPr wrap="square">
            <a:spAutoFit/>
          </a:bodyPr>
          <a:lstStyle/>
          <a:p>
            <a:r>
              <a:rPr lang="en-US" sz="2400" dirty="0">
                <a:solidFill>
                  <a:srgbClr val="333333"/>
                </a:solidFill>
              </a:rPr>
              <a:t>Erlang is a programming language used to build massively scalable soft real-time systems with requirements on high availability. Some of its uses are in telecoms, banking, e-commerce, computer telephony and instant messaging. Erlang's runtime system has built-in support for concurrency, distribution and fault tolerance.</a:t>
            </a:r>
            <a:endParaRPr lang="en-US" sz="2400" dirty="0"/>
          </a:p>
        </p:txBody>
      </p:sp>
      <p:sp>
        <p:nvSpPr>
          <p:cNvPr id="8" name="Rectangle 7">
            <a:extLst>
              <a:ext uri="{FF2B5EF4-FFF2-40B4-BE49-F238E27FC236}">
                <a16:creationId xmlns:a16="http://schemas.microsoft.com/office/drawing/2014/main" id="{B637F6E6-E5E2-4769-AEED-D839D293EF6E}"/>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https://www.erlang.org/</a:t>
            </a:r>
          </a:p>
        </p:txBody>
      </p:sp>
    </p:spTree>
    <p:extLst>
      <p:ext uri="{BB962C8B-B14F-4D97-AF65-F5344CB8AC3E}">
        <p14:creationId xmlns:p14="http://schemas.microsoft.com/office/powerpoint/2010/main" val="12178804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TotalTime>
  <Words>2425</Words>
  <Application>Microsoft Office PowerPoint</Application>
  <PresentationFormat>Widescreen</PresentationFormat>
  <Paragraphs>243</Paragraphs>
  <Slides>36</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Cascadia Code</vt:lpstr>
      <vt:lpstr>Office Theme</vt:lpstr>
      <vt:lpstr>Building Distributed Applications With Orleans</vt:lpstr>
      <vt:lpstr>Personal Info</vt:lpstr>
      <vt:lpstr>Downloads</vt:lpstr>
      <vt:lpstr>Overview</vt:lpstr>
      <vt:lpstr>Theory</vt:lpstr>
      <vt:lpstr>Theory</vt:lpstr>
      <vt:lpstr>Theory</vt:lpstr>
      <vt:lpstr>Theory</vt:lpstr>
      <vt:lpstr>Theory</vt:lpstr>
      <vt:lpstr>Theory</vt:lpstr>
      <vt:lpstr>Theory</vt:lpstr>
      <vt:lpstr>Theory</vt:lpstr>
      <vt:lpstr>Theory</vt:lpstr>
      <vt:lpstr>Theory</vt:lpstr>
      <vt:lpstr>Theory</vt:lpstr>
      <vt:lpstr>Practice</vt:lpstr>
      <vt:lpstr>Practice</vt:lpstr>
      <vt:lpstr>Practice</vt:lpstr>
      <vt:lpstr>Practice</vt:lpstr>
      <vt:lpstr>Practice</vt:lpstr>
      <vt:lpstr>Practice</vt:lpstr>
      <vt:lpstr>Practice</vt:lpstr>
      <vt:lpstr>Orleans</vt:lpstr>
      <vt:lpstr>Orleans</vt:lpstr>
      <vt:lpstr>Orleans</vt:lpstr>
      <vt:lpstr>Orleans</vt:lpstr>
      <vt:lpstr>Orleans</vt:lpstr>
      <vt:lpstr>Orleans</vt:lpstr>
      <vt:lpstr>Orleans</vt:lpstr>
      <vt:lpstr>Orleans</vt:lpstr>
      <vt:lpstr>Orleans</vt:lpstr>
      <vt:lpstr>Orleans</vt:lpstr>
      <vt:lpstr>Orleans</vt:lpstr>
      <vt:lpstr>Orleans</vt:lpstr>
      <vt:lpstr>Demo: Using Orleans</vt:lpstr>
      <vt:lpstr>Building Distributed Applications With Orleans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Code in .NET</dc:title>
  <dc:creator>Jason Bock</dc:creator>
  <cp:lastModifiedBy>Jason Bock</cp:lastModifiedBy>
  <cp:revision>18</cp:revision>
  <dcterms:created xsi:type="dcterms:W3CDTF">2020-06-05T19:52:21Z</dcterms:created>
  <dcterms:modified xsi:type="dcterms:W3CDTF">2020-06-05T23:45:11Z</dcterms:modified>
</cp:coreProperties>
</file>